
<file path=[Content_Types].xml><?xml version="1.0" encoding="utf-8"?>
<Types xmlns="http://schemas.openxmlformats.org/package/2006/content-types">
  <Override PartName="/ppt/slideLayouts/slideLayout8.xml" ContentType="application/vnd.openxmlformats-officedocument.presentationml.slideLayout+xml"/>
  <Override PartName="/ppt/notesSlides/notesSlide2.xml" ContentType="application/vnd.openxmlformats-officedocument.presentationml.notesSlide+xml"/>
  <Override PartName="/ppt/notesSlides/notesSlide14.xml" ContentType="application/vnd.openxmlformats-officedocument.presentationml.notesSlide+xml"/>
  <Override PartName="/ppt/theme/theme2.xml" ContentType="application/vnd.openxmlformats-officedocument.theme+xml"/>
  <Override PartName="/ppt/notesSlides/notesSlide11.xml" ContentType="application/vnd.openxmlformats-officedocument.presentationml.notesSlide+xml"/>
  <Override PartName="/ppt/slides/slide2.xml" ContentType="application/vnd.openxmlformats-officedocument.presentationml.slide+xml"/>
  <Override PartName="/docProps/app.xml" ContentType="application/vnd.openxmlformats-officedocument.extended-properties+xml"/>
  <Override PartName="/ppt/notesSlides/notesSlide9.xml" ContentType="application/vnd.openxmlformats-officedocument.presentationml.notesSlide+xml"/>
  <Override PartName="/ppt/slides/slide11.xml" ContentType="application/vnd.openxmlformats-officedocument.presentationml.slide+xml"/>
  <Override PartName="/ppt/slides/slide18.xml" ContentType="application/vnd.openxmlformats-officedocument.presentationml.slide+xml"/>
  <Override PartName="/ppt/notesSlides/notesSlide16.xml" ContentType="application/vnd.openxmlformats-officedocument.presentationml.notesSlide+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viewProps.xml" ContentType="application/vnd.openxmlformats-officedocument.presentationml.viewProps+xml"/>
  <Override PartName="/ppt/slideMasters/slideMaster1.xml" ContentType="application/vnd.openxmlformats-officedocument.presentationml.slideMaster+xml"/>
  <Override PartName="/ppt/notesSlides/notesSlide7.xml" ContentType="application/vnd.openxmlformats-officedocument.presentationml.notesSlide+xml"/>
  <Override PartName="/ppt/notesSlides/notesSlide15.xml" ContentType="application/vnd.openxmlformats-officedocument.presentationml.notesSlide+xml"/>
  <Override PartName="/ppt/notesSlides/notesSlide4.xml" ContentType="application/vnd.openxmlformats-officedocument.presentationml.notesSlide+xml"/>
  <Override PartName="/ppt/notesSlides/notesSlide19.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embeddings/oleObject1.bin" ContentType="application/vnd.openxmlformats-officedocument.oleObject"/>
  <Override PartName="/ppt/notesSlides/notesSlide17.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slides/slide20.xml" ContentType="application/vnd.openxmlformats-officedocument.presentationml.slide+xml"/>
  <Override PartName="/ppt/slides/slide17.xml" ContentType="application/vnd.openxmlformats-officedocument.presentationml.slide+xml"/>
  <Override PartName="/ppt/slideLayouts/slideLayout4.xml" ContentType="application/vnd.openxmlformats-officedocument.presentationml.slideLayout+xml"/>
  <Override PartName="/ppt/notesSlides/notesSlide5.xml" ContentType="application/vnd.openxmlformats-officedocument.presentationml.notesSlide+xml"/>
  <Override PartName="/ppt/slideLayouts/slideLayout2.xml" ContentType="application/vnd.openxmlformats-officedocument.presentationml.slideLayout+xml"/>
  <Override PartName="/ppt/notesSlides/notesSlide13.xml" ContentType="application/vnd.openxmlformats-officedocument.presentationml.notesSlide+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ppt/slides/slide5.xml" ContentType="application/vnd.openxmlformats-officedocument.presentationml.slide+xml"/>
  <Override PartName="/ppt/slides/slide10.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Default Extension="vml" ContentType="application/vnd.openxmlformats-officedocument.vmlDrawing"/>
  <Override PartName="/ppt/notesSlides/notesSlide18.xml" ContentType="application/vnd.openxmlformats-officedocument.presentationml.notesSlide+xml"/>
  <Default Extension="png" ContentType="image/png"/>
  <Override PartName="/ppt/slides/slide3.xml" ContentType="application/vnd.openxmlformats-officedocument.presentationml.slide+xml"/>
  <Override PartName="/ppt/slides/slide4.xml" ContentType="application/vnd.openxmlformats-officedocument.presentationml.slide+xml"/>
  <Override PartName="/ppt/slideLayouts/slideLayout11.xml" ContentType="application/vnd.openxmlformats-officedocument.presentationml.slideLayout+xml"/>
  <Override PartName="/ppt/notesSlides/notesSlide8.xml" ContentType="application/vnd.openxmlformats-officedocument.presentationml.notesSlide+xml"/>
  <Override PartName="/docProps/core.xml" ContentType="application/vnd.openxmlformats-package.core-properties+xml"/>
  <Override PartName="/ppt/slideLayouts/slideLayout13.xml" ContentType="application/vnd.openxmlformats-officedocument.presentationml.slideLayout+xml"/>
  <Override PartName="/ppt/slides/slide8.xml" ContentType="application/vnd.openxmlformats-officedocument.presentationml.slide+xml"/>
  <Override PartName="/ppt/slides/slide15.xml" ContentType="application/vnd.openxmlformats-officedocument.presentationml.slide+xml"/>
  <Default Extension="bin" ContentType="application/vnd.openxmlformats-officedocument.presentationml.printerSettings"/>
  <Override PartName="/ppt/notesSlides/notesSlide10.xml" ContentType="application/vnd.openxmlformats-officedocument.presentationml.notesSlide+xml"/>
  <Default Extension="rels" ContentType="application/vnd.openxmlformats-package.relationships+xml"/>
  <Override PartName="/ppt/slides/slide9.xml" ContentType="application/vnd.openxmlformats-officedocument.presentationml.slide+xml"/>
  <Override PartName="/ppt/slides/slide6.xml" ContentType="application/vnd.openxmlformats-officedocument.presentationml.slide+xml"/>
  <Override PartName="/ppt/slides/slide16.xml" ContentType="application/vnd.openxmlformats-officedocument.presentationml.slide+xml"/>
  <Override PartName="/ppt/notesSlides/notesSlide20.xml" ContentType="application/vnd.openxmlformats-officedocument.presentationml.notesSlide+xml"/>
  <Override PartName="/ppt/slideLayouts/slideLayout12.xml" ContentType="application/vnd.openxmlformats-officedocument.presentationml.slideLayout+xml"/>
  <Override PartName="/ppt/slides/slide19.xml" ContentType="application/vnd.openxmlformats-officedocument.presentationml.slide+xml"/>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48" r:id="rId1"/>
  </p:sldMasterIdLst>
  <p:notesMasterIdLst>
    <p:notesMasterId r:id="rId22"/>
  </p:notesMasterIdLst>
  <p:sldIdLst>
    <p:sldId id="256" r:id="rId2"/>
    <p:sldId id="257" r:id="rId3"/>
    <p:sldId id="300" r:id="rId4"/>
    <p:sldId id="312" r:id="rId5"/>
    <p:sldId id="303" r:id="rId6"/>
    <p:sldId id="319" r:id="rId7"/>
    <p:sldId id="304" r:id="rId8"/>
    <p:sldId id="305" r:id="rId9"/>
    <p:sldId id="308" r:id="rId10"/>
    <p:sldId id="290" r:id="rId11"/>
    <p:sldId id="309" r:id="rId12"/>
    <p:sldId id="258" r:id="rId13"/>
    <p:sldId id="315" r:id="rId14"/>
    <p:sldId id="335" r:id="rId15"/>
    <p:sldId id="263" r:id="rId16"/>
    <p:sldId id="262" r:id="rId17"/>
    <p:sldId id="332" r:id="rId18"/>
    <p:sldId id="261" r:id="rId19"/>
    <p:sldId id="268" r:id="rId20"/>
    <p:sldId id="329" r:id="rId21"/>
  </p:sldIdLst>
  <p:sldSz cx="9144000" cy="6858000" type="screen4x3"/>
  <p:notesSz cx="6985000" cy="9283700"/>
  <p:defaultTextStyle>
    <a:defPPr>
      <a:defRPr lang="en-US"/>
    </a:defPPr>
    <a:lvl1pPr algn="l" rtl="0" fontAlgn="base">
      <a:spcBef>
        <a:spcPct val="0"/>
      </a:spcBef>
      <a:spcAft>
        <a:spcPct val="0"/>
      </a:spcAft>
      <a:defRPr sz="1600" kern="1200">
        <a:solidFill>
          <a:schemeClr val="tx1"/>
        </a:solidFill>
        <a:latin typeface="Arial" pitchFamily="34" charset="0"/>
        <a:ea typeface="+mn-ea"/>
        <a:cs typeface="+mn-cs"/>
      </a:defRPr>
    </a:lvl1pPr>
    <a:lvl2pPr marL="457200" algn="l" rtl="0" fontAlgn="base">
      <a:spcBef>
        <a:spcPct val="0"/>
      </a:spcBef>
      <a:spcAft>
        <a:spcPct val="0"/>
      </a:spcAft>
      <a:defRPr sz="1600" kern="1200">
        <a:solidFill>
          <a:schemeClr val="tx1"/>
        </a:solidFill>
        <a:latin typeface="Arial" pitchFamily="34" charset="0"/>
        <a:ea typeface="+mn-ea"/>
        <a:cs typeface="+mn-cs"/>
      </a:defRPr>
    </a:lvl2pPr>
    <a:lvl3pPr marL="914400" algn="l" rtl="0" fontAlgn="base">
      <a:spcBef>
        <a:spcPct val="0"/>
      </a:spcBef>
      <a:spcAft>
        <a:spcPct val="0"/>
      </a:spcAft>
      <a:defRPr sz="1600" kern="1200">
        <a:solidFill>
          <a:schemeClr val="tx1"/>
        </a:solidFill>
        <a:latin typeface="Arial" pitchFamily="34" charset="0"/>
        <a:ea typeface="+mn-ea"/>
        <a:cs typeface="+mn-cs"/>
      </a:defRPr>
    </a:lvl3pPr>
    <a:lvl4pPr marL="1371600" algn="l" rtl="0" fontAlgn="base">
      <a:spcBef>
        <a:spcPct val="0"/>
      </a:spcBef>
      <a:spcAft>
        <a:spcPct val="0"/>
      </a:spcAft>
      <a:defRPr sz="1600" kern="1200">
        <a:solidFill>
          <a:schemeClr val="tx1"/>
        </a:solidFill>
        <a:latin typeface="Arial" pitchFamily="34" charset="0"/>
        <a:ea typeface="+mn-ea"/>
        <a:cs typeface="+mn-cs"/>
      </a:defRPr>
    </a:lvl4pPr>
    <a:lvl5pPr marL="1828800" algn="l" rtl="0" fontAlgn="base">
      <a:spcBef>
        <a:spcPct val="0"/>
      </a:spcBef>
      <a:spcAft>
        <a:spcPct val="0"/>
      </a:spcAft>
      <a:defRPr sz="1600" kern="1200">
        <a:solidFill>
          <a:schemeClr val="tx1"/>
        </a:solidFill>
        <a:latin typeface="Arial" pitchFamily="34" charset="0"/>
        <a:ea typeface="+mn-ea"/>
        <a:cs typeface="+mn-cs"/>
      </a:defRPr>
    </a:lvl5pPr>
    <a:lvl6pPr marL="2286000" algn="l" defTabSz="914400" rtl="0" eaLnBrk="1" latinLnBrk="0" hangingPunct="1">
      <a:defRPr sz="1600" kern="1200">
        <a:solidFill>
          <a:schemeClr val="tx1"/>
        </a:solidFill>
        <a:latin typeface="Arial" pitchFamily="34" charset="0"/>
        <a:ea typeface="+mn-ea"/>
        <a:cs typeface="+mn-cs"/>
      </a:defRPr>
    </a:lvl6pPr>
    <a:lvl7pPr marL="2743200" algn="l" defTabSz="914400" rtl="0" eaLnBrk="1" latinLnBrk="0" hangingPunct="1">
      <a:defRPr sz="1600" kern="1200">
        <a:solidFill>
          <a:schemeClr val="tx1"/>
        </a:solidFill>
        <a:latin typeface="Arial" pitchFamily="34" charset="0"/>
        <a:ea typeface="+mn-ea"/>
        <a:cs typeface="+mn-cs"/>
      </a:defRPr>
    </a:lvl7pPr>
    <a:lvl8pPr marL="3200400" algn="l" defTabSz="914400" rtl="0" eaLnBrk="1" latinLnBrk="0" hangingPunct="1">
      <a:defRPr sz="1600" kern="1200">
        <a:solidFill>
          <a:schemeClr val="tx1"/>
        </a:solidFill>
        <a:latin typeface="Arial" pitchFamily="34" charset="0"/>
        <a:ea typeface="+mn-ea"/>
        <a:cs typeface="+mn-cs"/>
      </a:defRPr>
    </a:lvl8pPr>
    <a:lvl9pPr marL="3657600" algn="l" defTabSz="914400" rtl="0" eaLnBrk="1" latinLnBrk="0" hangingPunct="1">
      <a:defRPr sz="1600"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FF9900"/>
    <a:srgbClr val="0000FF"/>
    <a:srgbClr val="00FF00"/>
    <a:srgbClr val="F6A8B3"/>
    <a:srgbClr val="99CC00"/>
    <a:srgbClr val="FF6600"/>
    <a:srgbClr val="FF3300"/>
    <a:srgbClr val="CC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vertBarState="maximized">
    <p:restoredLeft sz="15634" autoAdjust="0"/>
    <p:restoredTop sz="92144" autoAdjust="0"/>
  </p:normalViewPr>
  <p:slideViewPr>
    <p:cSldViewPr>
      <p:cViewPr>
        <p:scale>
          <a:sx n="100" d="100"/>
          <a:sy n="100" d="100"/>
        </p:scale>
        <p:origin x="-408" y="-38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7" Type="http://schemas.openxmlformats.org/officeDocument/2006/relationships/slide" Target="slides/slide6.xml"/><Relationship Id="rId1" Type="http://schemas.openxmlformats.org/officeDocument/2006/relationships/slideMaster" Target="slideMasters/slideMaster1.xml"/><Relationship Id="rId24" Type="http://schemas.openxmlformats.org/officeDocument/2006/relationships/presProps" Target="presProps.xml"/><Relationship Id="rId25" Type="http://schemas.openxmlformats.org/officeDocument/2006/relationships/viewProps" Target="viewProps.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12" Type="http://schemas.openxmlformats.org/officeDocument/2006/relationships/slide" Target="slides/slide11.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3" Type="http://schemas.openxmlformats.org/officeDocument/2006/relationships/slide" Target="slides/slide2.xml"/><Relationship Id="rId27" Type="http://schemas.openxmlformats.org/officeDocument/2006/relationships/tableStyles" Target="tableStyles.xml"/><Relationship Id="rId14" Type="http://schemas.openxmlformats.org/officeDocument/2006/relationships/slide" Target="slides/slide13.xml"/><Relationship Id="rId23" Type="http://schemas.openxmlformats.org/officeDocument/2006/relationships/printerSettings" Target="printerSettings/printerSettings1.bin"/><Relationship Id="rId4" Type="http://schemas.openxmlformats.org/officeDocument/2006/relationships/slide" Target="slides/slide3.xml"/><Relationship Id="rId26" Type="http://schemas.openxmlformats.org/officeDocument/2006/relationships/theme" Target="theme/theme1.xml"/><Relationship Id="rId11" Type="http://schemas.openxmlformats.org/officeDocument/2006/relationships/slide" Target="slides/slide10.xml"/><Relationship Id="rId6" Type="http://schemas.openxmlformats.org/officeDocument/2006/relationships/slide" Target="slides/slide5.xml"/><Relationship Id="rId16" Type="http://schemas.openxmlformats.org/officeDocument/2006/relationships/slide" Target="slides/slide15.xml"/><Relationship Id="rId5" Type="http://schemas.openxmlformats.org/officeDocument/2006/relationships/slide" Target="slides/slide4.xml"/><Relationship Id="rId15" Type="http://schemas.openxmlformats.org/officeDocument/2006/relationships/slide" Target="slides/slide14.xml"/><Relationship Id="rId19" Type="http://schemas.openxmlformats.org/officeDocument/2006/relationships/slide" Target="slides/slide18.xml"/><Relationship Id="rId20" Type="http://schemas.openxmlformats.org/officeDocument/2006/relationships/slide" Target="slides/slide19.xml"/><Relationship Id="rId22" Type="http://schemas.openxmlformats.org/officeDocument/2006/relationships/notesMaster" Target="notesMasters/notesMaster1.xml"/><Relationship Id="rId21" Type="http://schemas.openxmlformats.org/officeDocument/2006/relationships/slide" Target="slides/slide20.xml"/><Relationship Id="rId2" Type="http://schemas.openxmlformats.org/officeDocument/2006/relationships/slide" Target="slides/slid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113666" name="Rectangle 2"/>
          <p:cNvSpPr>
            <a:spLocks noGrp="1" noChangeArrowheads="1"/>
          </p:cNvSpPr>
          <p:nvPr>
            <p:ph type="hdr" sz="quarter"/>
          </p:nvPr>
        </p:nvSpPr>
        <p:spPr bwMode="auto">
          <a:xfrm>
            <a:off x="0" y="0"/>
            <a:ext cx="3027363" cy="463550"/>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lvl1pPr defTabSz="930275">
              <a:defRPr sz="1200" smtClean="0">
                <a:latin typeface="Arial" charset="0"/>
              </a:defRPr>
            </a:lvl1pPr>
          </a:lstStyle>
          <a:p>
            <a:pPr>
              <a:defRPr/>
            </a:pPr>
            <a:endParaRPr lang="en-US"/>
          </a:p>
        </p:txBody>
      </p:sp>
      <p:sp>
        <p:nvSpPr>
          <p:cNvPr id="113667" name="Rectangle 3"/>
          <p:cNvSpPr>
            <a:spLocks noGrp="1" noChangeArrowheads="1"/>
          </p:cNvSpPr>
          <p:nvPr>
            <p:ph type="dt" idx="1"/>
          </p:nvPr>
        </p:nvSpPr>
        <p:spPr bwMode="auto">
          <a:xfrm>
            <a:off x="3956050" y="0"/>
            <a:ext cx="3027363" cy="463550"/>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lvl1pPr algn="r" defTabSz="930275">
              <a:defRPr sz="1200" smtClean="0">
                <a:latin typeface="Arial" charset="0"/>
              </a:defRPr>
            </a:lvl1pPr>
          </a:lstStyle>
          <a:p>
            <a:pPr>
              <a:defRPr/>
            </a:pPr>
            <a:endParaRPr lang="en-US"/>
          </a:p>
        </p:txBody>
      </p:sp>
      <p:sp>
        <p:nvSpPr>
          <p:cNvPr id="69636" name="Rectangle 4"/>
          <p:cNvSpPr>
            <a:spLocks noGrp="1" noRot="1" noChangeAspect="1" noChangeArrowheads="1" noTextEdit="1"/>
          </p:cNvSpPr>
          <p:nvPr>
            <p:ph type="sldImg" idx="2"/>
          </p:nvPr>
        </p:nvSpPr>
        <p:spPr bwMode="auto">
          <a:xfrm>
            <a:off x="1171575" y="696913"/>
            <a:ext cx="4641850" cy="3481387"/>
          </a:xfrm>
          <a:prstGeom prst="rect">
            <a:avLst/>
          </a:prstGeom>
          <a:noFill/>
          <a:ln w="9525">
            <a:solidFill>
              <a:srgbClr val="000000"/>
            </a:solidFill>
            <a:miter lim="800000"/>
            <a:headEnd/>
            <a:tailEnd/>
          </a:ln>
        </p:spPr>
      </p:sp>
      <p:sp>
        <p:nvSpPr>
          <p:cNvPr id="113669" name="Rectangle 5"/>
          <p:cNvSpPr>
            <a:spLocks noGrp="1" noChangeArrowheads="1"/>
          </p:cNvSpPr>
          <p:nvPr>
            <p:ph type="body" sz="quarter" idx="3"/>
          </p:nvPr>
        </p:nvSpPr>
        <p:spPr bwMode="auto">
          <a:xfrm>
            <a:off x="698500" y="4410075"/>
            <a:ext cx="5588000" cy="4176713"/>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13670" name="Rectangle 6"/>
          <p:cNvSpPr>
            <a:spLocks noGrp="1" noChangeArrowheads="1"/>
          </p:cNvSpPr>
          <p:nvPr>
            <p:ph type="ftr" sz="quarter" idx="4"/>
          </p:nvPr>
        </p:nvSpPr>
        <p:spPr bwMode="auto">
          <a:xfrm>
            <a:off x="0" y="8818563"/>
            <a:ext cx="3027363" cy="463550"/>
          </a:xfrm>
          <a:prstGeom prst="rect">
            <a:avLst/>
          </a:prstGeom>
          <a:noFill/>
          <a:ln w="9525">
            <a:noFill/>
            <a:miter lim="800000"/>
            <a:headEnd/>
            <a:tailEnd/>
          </a:ln>
          <a:effectLst/>
        </p:spPr>
        <p:txBody>
          <a:bodyPr vert="horz" wrap="square" lIns="92958" tIns="46479" rIns="92958" bIns="46479" numCol="1" anchor="b" anchorCtr="0" compatLnSpc="1">
            <a:prstTxWarp prst="textNoShape">
              <a:avLst/>
            </a:prstTxWarp>
          </a:bodyPr>
          <a:lstStyle>
            <a:lvl1pPr defTabSz="930275">
              <a:defRPr sz="1200" smtClean="0">
                <a:latin typeface="Arial" charset="0"/>
              </a:defRPr>
            </a:lvl1pPr>
          </a:lstStyle>
          <a:p>
            <a:pPr>
              <a:defRPr/>
            </a:pPr>
            <a:endParaRPr lang="en-US"/>
          </a:p>
        </p:txBody>
      </p:sp>
      <p:sp>
        <p:nvSpPr>
          <p:cNvPr id="113671" name="Rectangle 7"/>
          <p:cNvSpPr>
            <a:spLocks noGrp="1" noChangeArrowheads="1"/>
          </p:cNvSpPr>
          <p:nvPr>
            <p:ph type="sldNum" sz="quarter" idx="5"/>
          </p:nvPr>
        </p:nvSpPr>
        <p:spPr bwMode="auto">
          <a:xfrm>
            <a:off x="3956050" y="8818563"/>
            <a:ext cx="3027363" cy="463550"/>
          </a:xfrm>
          <a:prstGeom prst="rect">
            <a:avLst/>
          </a:prstGeom>
          <a:noFill/>
          <a:ln w="9525">
            <a:noFill/>
            <a:miter lim="800000"/>
            <a:headEnd/>
            <a:tailEnd/>
          </a:ln>
          <a:effectLst/>
        </p:spPr>
        <p:txBody>
          <a:bodyPr vert="horz" wrap="square" lIns="92958" tIns="46479" rIns="92958" bIns="46479" numCol="1" anchor="b" anchorCtr="0" compatLnSpc="1">
            <a:prstTxWarp prst="textNoShape">
              <a:avLst/>
            </a:prstTxWarp>
          </a:bodyPr>
          <a:lstStyle>
            <a:lvl1pPr algn="r" defTabSz="930275">
              <a:defRPr sz="1200" smtClean="0">
                <a:latin typeface="Arial" charset="0"/>
              </a:defRPr>
            </a:lvl1pPr>
          </a:lstStyle>
          <a:p>
            <a:pPr>
              <a:defRPr/>
            </a:pPr>
            <a:fld id="{16DBCFF9-02A8-4C5F-82A9-8F51F792903F}"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8E92C5E0-8095-4C52-8B96-5DB763A19751}" type="slidenum">
              <a:rPr lang="en-US">
                <a:latin typeface="Arial" pitchFamily="34" charset="0"/>
              </a:rPr>
              <a:pPr/>
              <a:t>1</a:t>
            </a:fld>
            <a:endParaRPr lang="en-US">
              <a:latin typeface="Arial" pitchFamily="34" charset="0"/>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796CC1F1-CDFB-494E-8059-A7BF5051E04A}" type="slidenum">
              <a:rPr lang="en-US">
                <a:latin typeface="Arial" pitchFamily="34" charset="0"/>
              </a:rPr>
              <a:pPr/>
              <a:t>2</a:t>
            </a:fld>
            <a:endParaRPr lang="en-US">
              <a:latin typeface="Arial" pitchFamily="34" charset="0"/>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p:spPr>
        <p:txBody>
          <a:bodyPr/>
          <a:lstStyle/>
          <a:p>
            <a:pPr eaLnBrk="1" hangingPunct="1"/>
            <a:endParaRPr lang="en-US" smtClean="0">
              <a:latin typeface="Arial" pitchFamily="34" charset="0"/>
            </a:endParaRPr>
          </a:p>
        </p:txBody>
      </p:sp>
      <p:sp>
        <p:nvSpPr>
          <p:cNvPr id="72708" name="Slide Number Placeholder 3"/>
          <p:cNvSpPr>
            <a:spLocks noGrp="1"/>
          </p:cNvSpPr>
          <p:nvPr>
            <p:ph type="sldNum" sz="quarter" idx="5"/>
          </p:nvPr>
        </p:nvSpPr>
        <p:spPr>
          <a:noFill/>
        </p:spPr>
        <p:txBody>
          <a:bodyPr/>
          <a:lstStyle/>
          <a:p>
            <a:fld id="{CB3E5646-7340-4F62-B68C-2AB5D32CCA61}" type="slidenum">
              <a:rPr lang="en-US">
                <a:latin typeface="Arial" pitchFamily="34" charset="0"/>
              </a:rPr>
              <a:pPr/>
              <a:t>3</a:t>
            </a:fld>
            <a:endParaRPr lang="en-US">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p:spPr>
        <p:txBody>
          <a:bodyPr/>
          <a:lstStyle/>
          <a:p>
            <a:pPr eaLnBrk="1" hangingPunct="1"/>
            <a:endParaRPr lang="en-US" smtClean="0">
              <a:latin typeface="Arial" pitchFamily="34" charset="0"/>
            </a:endParaRPr>
          </a:p>
        </p:txBody>
      </p:sp>
      <p:sp>
        <p:nvSpPr>
          <p:cNvPr id="73732" name="Slide Number Placeholder 3"/>
          <p:cNvSpPr>
            <a:spLocks noGrp="1"/>
          </p:cNvSpPr>
          <p:nvPr>
            <p:ph type="sldNum" sz="quarter" idx="5"/>
          </p:nvPr>
        </p:nvSpPr>
        <p:spPr>
          <a:noFill/>
        </p:spPr>
        <p:txBody>
          <a:bodyPr/>
          <a:lstStyle/>
          <a:p>
            <a:fld id="{8263E1D6-1E08-49BE-A973-D767EE8437EF}" type="slidenum">
              <a:rPr lang="en-US">
                <a:latin typeface="Arial" pitchFamily="34" charset="0"/>
              </a:rPr>
              <a:pPr/>
              <a:t>4</a:t>
            </a:fld>
            <a:endParaRPr lang="en-US">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4B33AE2D-8658-4FE5-BEBC-8A01A0769E07}" type="slidenum">
              <a:rPr lang="en-US">
                <a:latin typeface="Arial" pitchFamily="34" charset="0"/>
              </a:rPr>
              <a:pPr/>
              <a:t>5</a:t>
            </a:fld>
            <a:endParaRPr lang="en-US">
              <a:latin typeface="Arial" pitchFamily="34" charset="0"/>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48612B1C-F92B-4AFC-A712-62379A913532}" type="slidenum">
              <a:rPr lang="en-US">
                <a:latin typeface="Arial" pitchFamily="34" charset="0"/>
              </a:rPr>
              <a:pPr/>
              <a:t>6</a:t>
            </a:fld>
            <a:endParaRPr lang="en-US">
              <a:latin typeface="Arial" pitchFamily="34"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2A317621-983C-402A-A650-2BAFCDCE540C}" type="slidenum">
              <a:rPr lang="en-US">
                <a:latin typeface="Arial" pitchFamily="34" charset="0"/>
              </a:rPr>
              <a:pPr/>
              <a:t>7</a:t>
            </a:fld>
            <a:endParaRPr lang="en-US">
              <a:latin typeface="Arial" pitchFamily="34"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C2949007-5686-4100-BCC4-094E90BE978C}" type="slidenum">
              <a:rPr lang="en-US">
                <a:latin typeface="Arial" pitchFamily="34" charset="0"/>
              </a:rPr>
              <a:pPr/>
              <a:t>8</a:t>
            </a:fld>
            <a:endParaRPr lang="en-US">
              <a:latin typeface="Arial" pitchFamily="34" charset="0"/>
            </a:endParaRPr>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p:spPr>
        <p:txBody>
          <a:bodyPr/>
          <a:lstStyle/>
          <a:p>
            <a:pPr eaLnBrk="1" hangingPunct="1"/>
            <a:endParaRPr lang="en-US" smtClean="0">
              <a:latin typeface="Arial" pitchFamily="34" charset="0"/>
            </a:endParaRPr>
          </a:p>
        </p:txBody>
      </p:sp>
      <p:sp>
        <p:nvSpPr>
          <p:cNvPr id="78852" name="Slide Number Placeholder 3"/>
          <p:cNvSpPr>
            <a:spLocks noGrp="1"/>
          </p:cNvSpPr>
          <p:nvPr>
            <p:ph type="sldNum" sz="quarter" idx="5"/>
          </p:nvPr>
        </p:nvSpPr>
        <p:spPr>
          <a:noFill/>
        </p:spPr>
        <p:txBody>
          <a:bodyPr/>
          <a:lstStyle/>
          <a:p>
            <a:fld id="{CCB29DE3-5A5F-4F3E-81C0-FE2BD1B310D0}" type="slidenum">
              <a:rPr lang="en-US">
                <a:latin typeface="Arial" pitchFamily="34" charset="0"/>
              </a:rPr>
              <a:pPr/>
              <a:t>9</a:t>
            </a:fld>
            <a:endParaRPr lang="en-US">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987F9AA4-AFC6-4674-95A6-A1520A2EBFA5}" type="slidenum">
              <a:rPr lang="en-US">
                <a:latin typeface="Arial" pitchFamily="34" charset="0"/>
              </a:rPr>
              <a:pPr/>
              <a:t>10</a:t>
            </a:fld>
            <a:endParaRPr lang="en-US">
              <a:latin typeface="Arial" pitchFamily="34" charset="0"/>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p:spPr>
        <p:txBody>
          <a:bodyPr/>
          <a:lstStyle/>
          <a:p>
            <a:pPr eaLnBrk="1" hangingPunct="1"/>
            <a:endParaRPr lang="en-US" smtClean="0">
              <a:latin typeface="Arial" pitchFamily="34" charset="0"/>
            </a:endParaRPr>
          </a:p>
        </p:txBody>
      </p:sp>
      <p:sp>
        <p:nvSpPr>
          <p:cNvPr id="80900" name="Slide Number Placeholder 3"/>
          <p:cNvSpPr>
            <a:spLocks noGrp="1"/>
          </p:cNvSpPr>
          <p:nvPr>
            <p:ph type="sldNum" sz="quarter" idx="5"/>
          </p:nvPr>
        </p:nvSpPr>
        <p:spPr>
          <a:noFill/>
        </p:spPr>
        <p:txBody>
          <a:bodyPr/>
          <a:lstStyle/>
          <a:p>
            <a:fld id="{B4F9EFA4-34CE-469A-A180-E070D0D8DA23}" type="slidenum">
              <a:rPr lang="en-US">
                <a:latin typeface="Arial" pitchFamily="34" charset="0"/>
              </a:rPr>
              <a:pPr/>
              <a:t>11</a:t>
            </a:fld>
            <a:endParaRPr lang="en-US">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14009733-ED7D-4EFD-AA02-B35EF82C2F7A}" type="slidenum">
              <a:rPr lang="en-US">
                <a:latin typeface="Arial" pitchFamily="34" charset="0"/>
              </a:rPr>
              <a:pPr/>
              <a:t>12</a:t>
            </a:fld>
            <a:endParaRPr lang="en-US">
              <a:latin typeface="Arial" pitchFamily="34" charset="0"/>
            </a:endParaRPr>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B2ECA5D5-1C9B-48C0-A55F-5C7B334F212D}" type="slidenum">
              <a:rPr lang="en-US">
                <a:latin typeface="Arial" pitchFamily="34" charset="0"/>
              </a:rPr>
              <a:pPr/>
              <a:t>13</a:t>
            </a:fld>
            <a:endParaRPr lang="en-US">
              <a:latin typeface="Arial" pitchFamily="34" charset="0"/>
            </a:endParaRPr>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p>
            <a:fld id="{0157C1FF-6A89-4910-AC83-BBCC6797F563}" type="slidenum">
              <a:rPr lang="en-US">
                <a:latin typeface="Arial" pitchFamily="34" charset="0"/>
              </a:rPr>
              <a:pPr/>
              <a:t>14</a:t>
            </a:fld>
            <a:endParaRPr lang="en-US">
              <a:latin typeface="Arial" pitchFamily="34" charset="0"/>
            </a:endParaRPr>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p:spPr>
        <p:txBody>
          <a:bodyPr/>
          <a:lstStyle/>
          <a:p>
            <a:pPr eaLnBrk="1" hangingPunct="1">
              <a:spcBef>
                <a:spcPct val="0"/>
              </a:spcBef>
            </a:pPr>
            <a:r>
              <a:rPr lang="en-US" smtClean="0">
                <a:latin typeface="Arial" pitchFamily="34" charset="0"/>
              </a:rPr>
              <a:t>This is practice script2.m:</a:t>
            </a:r>
          </a:p>
          <a:p>
            <a:pPr eaLnBrk="1" hangingPunct="1"/>
            <a:endParaRPr lang="en-US" smtClean="0">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p>
            <a:fld id="{E50083F4-0D2F-4858-9C1A-5CB81F70428D}" type="slidenum">
              <a:rPr lang="en-US">
                <a:latin typeface="Arial" pitchFamily="34" charset="0"/>
              </a:rPr>
              <a:pPr/>
              <a:t>15</a:t>
            </a:fld>
            <a:endParaRPr lang="en-US">
              <a:latin typeface="Arial" pitchFamily="34" charset="0"/>
            </a:endParaRPr>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fld id="{08BD7B28-2F43-483D-BCFE-0D568453D5F4}" type="slidenum">
              <a:rPr lang="en-US">
                <a:latin typeface="Arial" pitchFamily="34" charset="0"/>
              </a:rPr>
              <a:pPr/>
              <a:t>16</a:t>
            </a:fld>
            <a:endParaRPr lang="en-US">
              <a:latin typeface="Arial" pitchFamily="34" charset="0"/>
            </a:endParaRPr>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p>
            <a:fld id="{AF16793D-07C7-4006-9822-FE1C78E647A4}" type="slidenum">
              <a:rPr lang="en-US">
                <a:latin typeface="Arial" pitchFamily="34" charset="0"/>
              </a:rPr>
              <a:pPr/>
              <a:t>17</a:t>
            </a:fld>
            <a:endParaRPr lang="en-US">
              <a:latin typeface="Arial" pitchFamily="34" charset="0"/>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p:spPr>
        <p:txBody>
          <a:bodyPr/>
          <a:lstStyle/>
          <a:p>
            <a:pPr eaLnBrk="1" hangingPunct="1"/>
            <a:r>
              <a:rPr lang="en-US" smtClean="0">
                <a:latin typeface="Arial" pitchFamily="34" charset="0"/>
              </a:rPr>
              <a:t>Right_triangle.m</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fld id="{12983A06-42CF-4F6D-8BDD-CD0A1D491868}" type="slidenum">
              <a:rPr lang="en-US">
                <a:latin typeface="Arial" pitchFamily="34" charset="0"/>
              </a:rPr>
              <a:pPr/>
              <a:t>18</a:t>
            </a:fld>
            <a:endParaRPr lang="en-US">
              <a:latin typeface="Arial" pitchFamily="34" charset="0"/>
            </a:endParaRPr>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69D6E28F-BEE0-471B-8F60-11B24EFBECD9}" type="slidenum">
              <a:rPr lang="en-US">
                <a:latin typeface="Arial" pitchFamily="34" charset="0"/>
              </a:rPr>
              <a:pPr/>
              <a:t>19</a:t>
            </a:fld>
            <a:endParaRPr lang="en-US">
              <a:latin typeface="Arial" pitchFamily="34" charset="0"/>
            </a:endParaRPr>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p:spPr>
        <p:txBody>
          <a:bodyPr/>
          <a:lstStyle/>
          <a:p>
            <a:pPr eaLnBrk="1" hangingPunct="1"/>
            <a:r>
              <a:rPr lang="en-US" smtClean="0">
                <a:latin typeface="Arial" pitchFamily="34" charset="0"/>
              </a:rPr>
              <a:t>% The 1:100 argument of the for loop tells MATLAB to start at 1 and loop</a:t>
            </a:r>
          </a:p>
          <a:p>
            <a:pPr eaLnBrk="1" hangingPunct="1"/>
            <a:r>
              <a:rPr lang="en-US" smtClean="0">
                <a:latin typeface="Arial" pitchFamily="34" charset="0"/>
              </a:rPr>
              <a:t>% until the loop variable i reaches 100. A for loop always has a loop</a:t>
            </a:r>
          </a:p>
          <a:p>
            <a:pPr eaLnBrk="1" hangingPunct="1"/>
            <a:r>
              <a:rPr lang="en-US" smtClean="0">
                <a:latin typeface="Arial" pitchFamily="34" charset="0"/>
              </a:rPr>
              <a:t>% variable. In this case, every time the loop is executed the value of i is</a:t>
            </a:r>
          </a:p>
          <a:p>
            <a:pPr eaLnBrk="1" hangingPunct="1"/>
            <a:r>
              <a:rPr lang="en-US" smtClean="0">
                <a:latin typeface="Arial" pitchFamily="34" charset="0"/>
              </a:rPr>
              <a:t>% incremented by 1. All of the commands between the for and the end</a:t>
            </a:r>
          </a:p>
          <a:p>
            <a:pPr eaLnBrk="1" hangingPunct="1"/>
            <a:r>
              <a:rPr lang="en-US" smtClean="0">
                <a:latin typeface="Arial" pitchFamily="34" charset="0"/>
              </a:rPr>
              <a:t>% statements are executed each pass through the</a:t>
            </a:r>
          </a:p>
          <a:p>
            <a:pPr eaLnBrk="1" hangingPunct="1"/>
            <a:r>
              <a:rPr lang="en-US" smtClean="0">
                <a:latin typeface="Arial" pitchFamily="34" charset="0"/>
              </a:rPr>
              <a:t>% loop. The increment of the loop does not have to</a:t>
            </a:r>
          </a:p>
          <a:p>
            <a:pPr eaLnBrk="1" hangingPunct="1"/>
            <a:r>
              <a:rPr lang="en-US" smtClean="0">
                <a:latin typeface="Arial" pitchFamily="34" charset="0"/>
              </a:rPr>
              <a:t>% be 1 or even be increasing., </a:t>
            </a:r>
          </a:p>
          <a:p>
            <a:pPr eaLnBrk="1" hangingPunct="1"/>
            <a:endParaRPr lang="en-US" smtClean="0">
              <a:latin typeface="Arial" pitchFamily="34" charset="0"/>
            </a:endParaRPr>
          </a:p>
          <a:p>
            <a:pPr eaLnBrk="1" hangingPunct="1"/>
            <a:r>
              <a:rPr lang="en-US" smtClean="0">
                <a:latin typeface="Arial" pitchFamily="34" charset="0"/>
              </a:rPr>
              <a:t>% Other increments besides 1</a:t>
            </a:r>
          </a:p>
          <a:p>
            <a:pPr eaLnBrk="1" hangingPunct="1"/>
            <a:r>
              <a:rPr lang="en-US" smtClean="0">
                <a:latin typeface="Arial" pitchFamily="34" charset="0"/>
              </a:rPr>
              <a:t>for i=1:2:10 % start at 1 and go to 10 by 2's</a:t>
            </a:r>
          </a:p>
          <a:p>
            <a:pPr eaLnBrk="1" hangingPunct="1"/>
            <a:endParaRPr lang="en-US" smtClean="0">
              <a:latin typeface="Arial" pitchFamily="34" charset="0"/>
            </a:endParaRPr>
          </a:p>
          <a:p>
            <a:pPr eaLnBrk="1" hangingPunct="1"/>
            <a:r>
              <a:rPr lang="en-US" smtClean="0">
                <a:latin typeface="Arial" pitchFamily="34" charset="0"/>
              </a:rPr>
              <a:t>% Nested loops</a:t>
            </a:r>
          </a:p>
          <a:p>
            <a:pPr eaLnBrk="1" hangingPunct="1"/>
            <a:r>
              <a:rPr lang="en-US" smtClean="0">
                <a:latin typeface="Arial" pitchFamily="34" charset="0"/>
              </a:rPr>
              <a:t>for i=1:4</a:t>
            </a:r>
          </a:p>
          <a:p>
            <a:pPr eaLnBrk="1" hangingPunct="1"/>
            <a:r>
              <a:rPr lang="en-US" smtClean="0">
                <a:latin typeface="Arial" pitchFamily="34" charset="0"/>
              </a:rPr>
              <a:t>    for j=1:3</a:t>
            </a:r>
          </a:p>
          <a:p>
            <a:pPr eaLnBrk="1" hangingPunct="1"/>
            <a:r>
              <a:rPr lang="en-US" smtClean="0">
                <a:latin typeface="Arial" pitchFamily="34" charset="0"/>
              </a:rPr>
              <a:t>        disp([i j i*j]) </a:t>
            </a:r>
          </a:p>
          <a:p>
            <a:pPr eaLnBrk="1" hangingPunct="1"/>
            <a:r>
              <a:rPr lang="en-US" smtClean="0">
                <a:latin typeface="Arial" pitchFamily="34" charset="0"/>
              </a:rPr>
              <a:t>    end</a:t>
            </a:r>
          </a:p>
          <a:p>
            <a:pPr eaLnBrk="1" hangingPunct="1"/>
            <a:r>
              <a:rPr lang="en-US" smtClean="0">
                <a:latin typeface="Arial" pitchFamily="34" charset="0"/>
              </a:rPr>
              <a:t>end </a:t>
            </a:r>
          </a:p>
          <a:p>
            <a:pPr eaLnBrk="1" hangingPunct="1"/>
            <a:r>
              <a:rPr lang="en-US" smtClean="0">
                <a:latin typeface="Arial" pitchFamily="34" charset="0"/>
              </a:rPr>
              <a:t> </a:t>
            </a:r>
          </a:p>
          <a:p>
            <a:pPr eaLnBrk="1" hangingPunct="1"/>
            <a:r>
              <a:rPr lang="en-US" smtClean="0">
                <a:latin typeface="Arial" pitchFamily="34" charset="0"/>
              </a:rPr>
              <a:t>% Note that it's the inner loop that increments the fastest (j changes</a:t>
            </a:r>
          </a:p>
          <a:p>
            <a:pPr eaLnBrk="1" hangingPunct="1"/>
            <a:r>
              <a:rPr lang="en-US" smtClean="0">
                <a:latin typeface="Arial" pitchFamily="34" charset="0"/>
              </a:rPr>
              <a:t>% every pass through the loop but i changes only once every time the j loop</a:t>
            </a:r>
          </a:p>
          <a:p>
            <a:pPr eaLnBrk="1" hangingPunct="1"/>
            <a:r>
              <a:rPr lang="en-US" smtClean="0">
                <a:latin typeface="Arial" pitchFamily="34" charset="0"/>
              </a:rPr>
              <a:t>% finishes). A final word of caution, never assign a value to the loop</a:t>
            </a:r>
          </a:p>
          <a:p>
            <a:pPr eaLnBrk="1" hangingPunct="1"/>
            <a:r>
              <a:rPr lang="en-US" smtClean="0">
                <a:latin typeface="Arial" pitchFamily="34" charset="0"/>
              </a:rPr>
              <a:t>% variable inside of the loop. Although doing so is somewhat innocuous in</a:t>
            </a:r>
          </a:p>
          <a:p>
            <a:pPr eaLnBrk="1" hangingPunct="1"/>
            <a:r>
              <a:rPr lang="en-US" smtClean="0">
                <a:latin typeface="Arial" pitchFamily="34" charset="0"/>
              </a:rPr>
              <a:t>% MATLAB, it can be really dangerous in languages such as Fortran95 or C++.</a:t>
            </a:r>
          </a:p>
          <a:p>
            <a:pPr eaLnBrk="1" hangingPunct="1"/>
            <a:r>
              <a:rPr lang="en-US" smtClean="0">
                <a:latin typeface="Arial" pitchFamily="34" charset="0"/>
              </a:rPr>
              <a:t>% One case where beginner programmers are tempted to do this is when they</a:t>
            </a:r>
          </a:p>
          <a:p>
            <a:pPr eaLnBrk="1" hangingPunct="1"/>
            <a:r>
              <a:rPr lang="en-US" smtClean="0">
                <a:latin typeface="Arial" pitchFamily="34" charset="0"/>
              </a:rPr>
              <a:t>% want to exit a for loop before the end value of the for loop has been</a:t>
            </a:r>
          </a:p>
          <a:p>
            <a:pPr eaLnBrk="1" hangingPunct="1"/>
            <a:r>
              <a:rPr lang="en-US" smtClean="0">
                <a:latin typeface="Arial" pitchFamily="34" charset="0"/>
              </a:rPr>
              <a:t>% reached. MATLAB (and other languages) have specific statement for doing</a:t>
            </a:r>
          </a:p>
          <a:p>
            <a:pPr eaLnBrk="1" hangingPunct="1"/>
            <a:r>
              <a:rPr lang="en-US" smtClean="0">
                <a:latin typeface="Arial" pitchFamily="34" charset="0"/>
              </a:rPr>
              <a:t>% this. In MATLAB the break command can be used for exiting a for loop</a:t>
            </a:r>
          </a:p>
          <a:p>
            <a:pPr eaLnBrk="1" hangingPunct="1"/>
            <a:r>
              <a:rPr lang="en-US" smtClean="0">
                <a:latin typeface="Arial" pitchFamily="34" charset="0"/>
              </a:rPr>
              <a:t>% before the declared ending value is actually reached. The other looping</a:t>
            </a:r>
          </a:p>
          <a:p>
            <a:pPr eaLnBrk="1" hangingPunct="1"/>
            <a:r>
              <a:rPr lang="en-US" smtClean="0">
                <a:latin typeface="Arial" pitchFamily="34" charset="0"/>
              </a:rPr>
              <a:t>% construct is the while loop. With this construct a series of statements</a:t>
            </a:r>
          </a:p>
          <a:p>
            <a:pPr eaLnBrk="1" hangingPunct="1"/>
            <a:r>
              <a:rPr lang="en-US" smtClean="0">
                <a:latin typeface="Arial" pitchFamily="34" charset="0"/>
              </a:rPr>
              <a:t>% can be executed until a specific condition is met. In the example, we'll</a:t>
            </a:r>
          </a:p>
          <a:p>
            <a:pPr eaLnBrk="1" hangingPunct="1"/>
            <a:r>
              <a:rPr lang="en-US" smtClean="0">
                <a:latin typeface="Arial" pitchFamily="34" charset="0"/>
              </a:rPr>
              <a:t>% add all the reciprocals of the positive integers until the current</a:t>
            </a:r>
          </a:p>
          <a:p>
            <a:pPr eaLnBrk="1" hangingPunct="1"/>
            <a:r>
              <a:rPr lang="en-US" smtClean="0">
                <a:latin typeface="Arial" pitchFamily="34" charset="0"/>
              </a:rPr>
              <a:t>% reciprocal is smaller than . When the current reciprocal is smaller than</a:t>
            </a:r>
          </a:p>
          <a:p>
            <a:pPr eaLnBrk="1" hangingPunct="1"/>
            <a:r>
              <a:rPr lang="en-US" smtClean="0">
                <a:latin typeface="Arial" pitchFamily="34" charset="0"/>
              </a:rPr>
              <a:t>% then the condition of the while statement will no longer be true and the</a:t>
            </a:r>
          </a:p>
          <a:p>
            <a:pPr eaLnBrk="1" hangingPunct="1"/>
            <a:r>
              <a:rPr lang="en-US" smtClean="0">
                <a:latin typeface="Arial" pitchFamily="34" charset="0"/>
              </a:rPr>
              <a:t>% while loop will terminate. </a:t>
            </a:r>
          </a:p>
          <a:p>
            <a:pPr eaLnBrk="1" hangingPunct="1"/>
            <a:endParaRPr lang="en-US" smtClean="0">
              <a:latin typeface="Arial" pitchFamily="34" charset="0"/>
            </a:endParaRPr>
          </a:p>
          <a:p>
            <a:pPr eaLnBrk="1" hangingPunct="1"/>
            <a:endParaRPr lang="en-US" smtClean="0">
              <a:latin typeface="Arial" pitchFamily="34" charset="0"/>
            </a:endParaRPr>
          </a:p>
          <a:p>
            <a:pPr eaLnBrk="1" hangingPunct="1"/>
            <a:endParaRPr lang="en-US" smtClean="0">
              <a:latin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D530B071-BC71-4BAD-89F1-46DE1FFC954F}" type="slidenum">
              <a:rPr lang="en-US">
                <a:latin typeface="Arial" pitchFamily="34" charset="0"/>
              </a:rPr>
              <a:pPr/>
              <a:t>20</a:t>
            </a:fld>
            <a:endParaRPr lang="en-US">
              <a:latin typeface="Arial" pitchFamily="34" charset="0"/>
            </a:endParaRPr>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0AC504D-E61C-40AB-A9E7-96AC9BC428BF}"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56D07DE-9FC5-4709-8F86-43728EE16C84}"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70503B6-F906-4667-B025-11A717691F0C}"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371600"/>
            <a:ext cx="4038600" cy="4754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371600"/>
            <a:ext cx="4038600" cy="4754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F74F54A-5321-445F-886E-81F16223E90B}"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E4CB5F0D-5E20-440C-A129-10599B9E1D5E}"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D1F3A337-2F3C-4772-B039-D1A9BA1A0C88}"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F3BD7B7D-23E2-4DA3-8149-36A74EA7175C}"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63B0C54-591C-4077-B374-41E34A25C445}"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069D363-3AFA-4B81-B7E2-55C7CF7E1742}"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A225A76-FD7A-44A8-8EDC-88BEB7D3A0A5}"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BDA7B27-CBBA-4AC4-BE21-B3E2F76D10BC}"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371600"/>
            <a:ext cx="4038600" cy="4754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371600"/>
            <a:ext cx="4038600" cy="2300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824288"/>
            <a:ext cx="4038600" cy="23018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62E05506-8882-4F3C-A698-905ED990894C}"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371600"/>
            <a:ext cx="4038600" cy="4754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371600"/>
            <a:ext cx="4038600" cy="4754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FBDC6CF-F73E-4824-90CD-F203759871A4}"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4" Type="http://schemas.openxmlformats.org/officeDocument/2006/relationships/theme" Target="../theme/theme1.xml"/><Relationship Id="rId4" Type="http://schemas.openxmlformats.org/officeDocument/2006/relationships/slideLayout" Target="../slideLayouts/slideLayout4.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 Type="http://schemas.openxmlformats.org/officeDocument/2006/relationships/slideLayout" Target="../slideLayouts/slideLayout1.xml"/><Relationship Id="rId6" Type="http://schemas.openxmlformats.org/officeDocument/2006/relationships/slideLayout" Target="../slideLayouts/slideLayout6.xml"/><Relationship Id="rId8" Type="http://schemas.openxmlformats.org/officeDocument/2006/relationships/slideLayout" Target="../slideLayouts/slideLayout8.xml"/><Relationship Id="rId13" Type="http://schemas.openxmlformats.org/officeDocument/2006/relationships/slideLayout" Target="../slideLayouts/slideLayout13.xml"/><Relationship Id="rId10" Type="http://schemas.openxmlformats.org/officeDocument/2006/relationships/slideLayout" Target="../slideLayouts/slideLayout10.xml"/><Relationship Id="rId5" Type="http://schemas.openxmlformats.org/officeDocument/2006/relationships/slideLayout" Target="../slideLayouts/slideLayout5.xml"/><Relationship Id="rId12" Type="http://schemas.openxmlformats.org/officeDocument/2006/relationships/slideLayout" Target="../slideLayouts/slideLayout12.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457200" y="274638"/>
            <a:ext cx="8229600" cy="7159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7171" name="Rectangle 3"/>
          <p:cNvSpPr>
            <a:spLocks noGrp="1" noChangeArrowheads="1"/>
          </p:cNvSpPr>
          <p:nvPr>
            <p:ph type="body" idx="1"/>
          </p:nvPr>
        </p:nvSpPr>
        <p:spPr bwMode="auto">
          <a:xfrm>
            <a:off x="457200" y="1371600"/>
            <a:ext cx="8229600" cy="4754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atin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atin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atin typeface="Arial" charset="0"/>
              </a:defRPr>
            </a:lvl1pPr>
          </a:lstStyle>
          <a:p>
            <a:pPr>
              <a:defRPr/>
            </a:pPr>
            <a:fld id="{E8B3900F-0FB0-4B4C-8D07-65DF2981F9B8}" type="slidenum">
              <a:rPr lang="en-US"/>
              <a:pPr>
                <a:defRPr/>
              </a:pPr>
              <a:t>‹#›</a:t>
            </a:fld>
            <a:endParaRPr lang="en-US"/>
          </a:p>
        </p:txBody>
      </p:sp>
      <p:sp>
        <p:nvSpPr>
          <p:cNvPr id="1031" name="Line 7"/>
          <p:cNvSpPr>
            <a:spLocks noChangeShapeType="1"/>
          </p:cNvSpPr>
          <p:nvPr userDrawn="1"/>
        </p:nvSpPr>
        <p:spPr bwMode="auto">
          <a:xfrm>
            <a:off x="304800" y="990600"/>
            <a:ext cx="8534400" cy="0"/>
          </a:xfrm>
          <a:prstGeom prst="line">
            <a:avLst/>
          </a:prstGeom>
          <a:noFill/>
          <a:ln w="19050">
            <a:solidFill>
              <a:schemeClr val="tx1"/>
            </a:solidFill>
            <a:round/>
            <a:headEnd/>
            <a:tailEnd/>
          </a:ln>
          <a:effectLst/>
        </p:spPr>
        <p:txBody>
          <a:bodyPr/>
          <a:lstStyle/>
          <a:p>
            <a:pPr>
              <a:defRPr/>
            </a:pPr>
            <a:endParaRPr lang="en-US">
              <a:latin typeface="Arial"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iming>
    <p:tnLst>
      <p:par>
        <p:cTn id="1" dur="indefinite" restart="never" nodeType="tmRoot"/>
      </p:par>
    </p:tnLst>
  </p:timing>
  <p:txStyles>
    <p:titleStyle>
      <a:lvl1pPr algn="ctr" rtl="0" eaLnBrk="0" fontAlgn="base" hangingPunct="0">
        <a:spcBef>
          <a:spcPct val="0"/>
        </a:spcBef>
        <a:spcAft>
          <a:spcPct val="0"/>
        </a:spcAft>
        <a:defRPr sz="3200" b="1">
          <a:solidFill>
            <a:srgbClr val="F67B00"/>
          </a:solidFill>
          <a:latin typeface="+mj-lt"/>
          <a:ea typeface="+mj-ea"/>
          <a:cs typeface="+mj-cs"/>
        </a:defRPr>
      </a:lvl1pPr>
      <a:lvl2pPr algn="ctr" rtl="0" eaLnBrk="0" fontAlgn="base" hangingPunct="0">
        <a:spcBef>
          <a:spcPct val="0"/>
        </a:spcBef>
        <a:spcAft>
          <a:spcPct val="0"/>
        </a:spcAft>
        <a:defRPr sz="3200" b="1">
          <a:solidFill>
            <a:srgbClr val="F67B00"/>
          </a:solidFill>
          <a:latin typeface="Verdana" pitchFamily="34" charset="0"/>
        </a:defRPr>
      </a:lvl2pPr>
      <a:lvl3pPr algn="ctr" rtl="0" eaLnBrk="0" fontAlgn="base" hangingPunct="0">
        <a:spcBef>
          <a:spcPct val="0"/>
        </a:spcBef>
        <a:spcAft>
          <a:spcPct val="0"/>
        </a:spcAft>
        <a:defRPr sz="3200" b="1">
          <a:solidFill>
            <a:srgbClr val="F67B00"/>
          </a:solidFill>
          <a:latin typeface="Verdana" pitchFamily="34" charset="0"/>
        </a:defRPr>
      </a:lvl3pPr>
      <a:lvl4pPr algn="ctr" rtl="0" eaLnBrk="0" fontAlgn="base" hangingPunct="0">
        <a:spcBef>
          <a:spcPct val="0"/>
        </a:spcBef>
        <a:spcAft>
          <a:spcPct val="0"/>
        </a:spcAft>
        <a:defRPr sz="3200" b="1">
          <a:solidFill>
            <a:srgbClr val="F67B00"/>
          </a:solidFill>
          <a:latin typeface="Verdana" pitchFamily="34" charset="0"/>
        </a:defRPr>
      </a:lvl4pPr>
      <a:lvl5pPr algn="ctr" rtl="0" eaLnBrk="0" fontAlgn="base" hangingPunct="0">
        <a:spcBef>
          <a:spcPct val="0"/>
        </a:spcBef>
        <a:spcAft>
          <a:spcPct val="0"/>
        </a:spcAft>
        <a:defRPr sz="3200" b="1">
          <a:solidFill>
            <a:srgbClr val="F67B00"/>
          </a:solidFill>
          <a:latin typeface="Verdana" pitchFamily="34" charset="0"/>
        </a:defRPr>
      </a:lvl5pPr>
      <a:lvl6pPr marL="457200" algn="ctr" rtl="0" fontAlgn="base">
        <a:spcBef>
          <a:spcPct val="0"/>
        </a:spcBef>
        <a:spcAft>
          <a:spcPct val="0"/>
        </a:spcAft>
        <a:defRPr sz="3200" b="1">
          <a:solidFill>
            <a:srgbClr val="F67B00"/>
          </a:solidFill>
          <a:latin typeface="Verdana" pitchFamily="34" charset="0"/>
        </a:defRPr>
      </a:lvl6pPr>
      <a:lvl7pPr marL="914400" algn="ctr" rtl="0" fontAlgn="base">
        <a:spcBef>
          <a:spcPct val="0"/>
        </a:spcBef>
        <a:spcAft>
          <a:spcPct val="0"/>
        </a:spcAft>
        <a:defRPr sz="3200" b="1">
          <a:solidFill>
            <a:srgbClr val="F67B00"/>
          </a:solidFill>
          <a:latin typeface="Verdana" pitchFamily="34" charset="0"/>
        </a:defRPr>
      </a:lvl7pPr>
      <a:lvl8pPr marL="1371600" algn="ctr" rtl="0" fontAlgn="base">
        <a:spcBef>
          <a:spcPct val="0"/>
        </a:spcBef>
        <a:spcAft>
          <a:spcPct val="0"/>
        </a:spcAft>
        <a:defRPr sz="3200" b="1">
          <a:solidFill>
            <a:srgbClr val="F67B00"/>
          </a:solidFill>
          <a:latin typeface="Verdana" pitchFamily="34" charset="0"/>
        </a:defRPr>
      </a:lvl8pPr>
      <a:lvl9pPr marL="1828800" algn="ctr" rtl="0" fontAlgn="base">
        <a:spcBef>
          <a:spcPct val="0"/>
        </a:spcBef>
        <a:spcAft>
          <a:spcPct val="0"/>
        </a:spcAft>
        <a:defRPr sz="3200" b="1">
          <a:solidFill>
            <a:srgbClr val="F67B00"/>
          </a:solidFill>
          <a:latin typeface="Verdana" pitchFamily="34" charset="0"/>
        </a:defRPr>
      </a:lvl9pPr>
    </p:titleStyle>
    <p:bodyStyle>
      <a:lvl1pPr marL="342900" indent="-342900" algn="l" rtl="0" eaLnBrk="0" fontAlgn="base" hangingPunct="0">
        <a:spcBef>
          <a:spcPct val="20000"/>
        </a:spcBef>
        <a:spcAft>
          <a:spcPct val="0"/>
        </a:spcAft>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000" b="1">
          <a:solidFill>
            <a:srgbClr val="0000FF"/>
          </a:solidFill>
          <a:latin typeface="Courier New" pitchFamily="49" charset="0"/>
        </a:defRPr>
      </a:lvl2pPr>
      <a:lvl3pPr marL="1143000" indent="-228600" algn="l" rtl="0" eaLnBrk="0" fontAlgn="base" hangingPunct="0">
        <a:spcBef>
          <a:spcPct val="20000"/>
        </a:spcBef>
        <a:spcAft>
          <a:spcPct val="0"/>
        </a:spcAft>
        <a:buFont typeface="Wingdings" pitchFamily="2" charset="2"/>
        <a:buChar char="Ø"/>
        <a:defRPr>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3"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3"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3"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3"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4" Type="http://schemas.openxmlformats.org/officeDocument/2006/relationships/oleObject" Target="../embeddings/oleObject1.bin"/><Relationship Id="rId1" Type="http://schemas.openxmlformats.org/officeDocument/2006/relationships/vmlDrawing" Target="../drawings/vmlDrawing1.vml"/><Relationship Id="rId2" Type="http://schemas.openxmlformats.org/officeDocument/2006/relationships/slideLayout" Target="../slideLayouts/slideLayout1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3" Type="http://schemas.openxmlformats.org/officeDocument/2006/relationships/image" Target="../media/image1.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3"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3"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3"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3"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3"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3"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685800" y="914400"/>
            <a:ext cx="7772400" cy="914400"/>
          </a:xfrm>
        </p:spPr>
        <p:txBody>
          <a:bodyPr/>
          <a:lstStyle/>
          <a:p>
            <a:pPr eaLnBrk="1" hangingPunct="1"/>
            <a:r>
              <a:rPr lang="en-US" sz="3600" b="0" dirty="0" smtClean="0"/>
              <a:t/>
            </a:r>
            <a:br>
              <a:rPr lang="en-US" sz="3600" b="0" dirty="0" smtClean="0"/>
            </a:br>
            <a:r>
              <a:rPr lang="en-US" b="0" dirty="0" smtClean="0"/>
              <a:t>Introduction to programming in MATLAB</a:t>
            </a:r>
          </a:p>
        </p:txBody>
      </p:sp>
      <p:sp>
        <p:nvSpPr>
          <p:cNvPr id="8197" name="Line 6"/>
          <p:cNvSpPr>
            <a:spLocks noChangeShapeType="1"/>
          </p:cNvSpPr>
          <p:nvPr/>
        </p:nvSpPr>
        <p:spPr bwMode="auto">
          <a:xfrm>
            <a:off x="304800" y="2133600"/>
            <a:ext cx="8534400" cy="0"/>
          </a:xfrm>
          <a:prstGeom prst="line">
            <a:avLst/>
          </a:prstGeom>
          <a:noFill/>
          <a:ln w="19050">
            <a:solidFill>
              <a:schemeClr val="tx1"/>
            </a:solidFill>
            <a:round/>
            <a:headEnd/>
            <a:tailEnd/>
          </a:ln>
        </p:spPr>
        <p:txBody>
          <a:bodyPr/>
          <a:lstStyle/>
          <a:p>
            <a:endParaRPr lang="en-US"/>
          </a:p>
        </p:txBody>
      </p:sp>
      <p:sp>
        <p:nvSpPr>
          <p:cNvPr id="6" name="Rectangle 5"/>
          <p:cNvSpPr/>
          <p:nvPr/>
        </p:nvSpPr>
        <p:spPr>
          <a:xfrm>
            <a:off x="2362200" y="2971800"/>
            <a:ext cx="5867400" cy="2185214"/>
          </a:xfrm>
          <a:prstGeom prst="rect">
            <a:avLst/>
          </a:prstGeom>
        </p:spPr>
        <p:txBody>
          <a:bodyPr wrap="square">
            <a:spAutoFit/>
          </a:bodyPr>
          <a:lstStyle/>
          <a:p>
            <a:pPr eaLnBrk="1" hangingPunct="1"/>
            <a:r>
              <a:rPr lang="en-US" sz="1800" dirty="0" smtClean="0"/>
              <a:t>MATLAB can be thought of as an super-powerful graphing calculator</a:t>
            </a:r>
          </a:p>
          <a:p>
            <a:pPr lvl="2" eaLnBrk="1" hangingPunct="1"/>
            <a:r>
              <a:rPr lang="en-US" dirty="0"/>
              <a:t>Remember the TI-83 from calculus? </a:t>
            </a:r>
          </a:p>
          <a:p>
            <a:pPr lvl="2" eaLnBrk="1" hangingPunct="1"/>
            <a:r>
              <a:rPr lang="en-US" dirty="0"/>
              <a:t>With many more buttons (built-in functions)</a:t>
            </a:r>
          </a:p>
          <a:p>
            <a:pPr lvl="2" eaLnBrk="1" hangingPunct="1"/>
            <a:endParaRPr lang="en-US" dirty="0"/>
          </a:p>
          <a:p>
            <a:pPr eaLnBrk="1" hangingPunct="1"/>
            <a:r>
              <a:rPr lang="en-US" sz="1800" dirty="0" smtClean="0"/>
              <a:t>In addition it is a programming language</a:t>
            </a:r>
          </a:p>
          <a:p>
            <a:pPr eaLnBrk="1" hangingPunct="1"/>
            <a:r>
              <a:rPr lang="en-US" sz="1800" dirty="0"/>
              <a:t>	</a:t>
            </a:r>
            <a:r>
              <a:rPr lang="en-US" dirty="0" smtClean="0"/>
              <a:t>MATLAB </a:t>
            </a:r>
            <a:r>
              <a:rPr lang="en-US" dirty="0"/>
              <a:t>is an expression or </a:t>
            </a:r>
            <a:r>
              <a:rPr lang="en-US" dirty="0" smtClean="0"/>
              <a:t>interpreted language</a:t>
            </a:r>
            <a:endParaRPr lang="en-US" dirty="0"/>
          </a:p>
          <a:p>
            <a:pPr lvl="2" eaLnBrk="1" hangingPunct="1"/>
            <a:r>
              <a:rPr lang="en-US" dirty="0"/>
              <a:t>Commands executed line by line</a:t>
            </a:r>
          </a:p>
        </p:txBody>
      </p:sp>
      <p:pic>
        <p:nvPicPr>
          <p:cNvPr id="7" name="Picture 4" descr="83big"/>
          <p:cNvPicPr>
            <a:picLocks noChangeAspect="1" noChangeArrowheads="1"/>
          </p:cNvPicPr>
          <p:nvPr/>
        </p:nvPicPr>
        <p:blipFill>
          <a:blip r:embed="rId3" cstate="print"/>
          <a:srcRect/>
          <a:stretch>
            <a:fillRect/>
          </a:stretch>
        </p:blipFill>
        <p:spPr>
          <a:xfrm>
            <a:off x="7620000" y="2667000"/>
            <a:ext cx="1363073" cy="2667000"/>
          </a:xfrm>
          <a:prstGeom prst="rect">
            <a:avLst/>
          </a:prstGeom>
          <a:noFill/>
        </p:spPr>
      </p:pic>
      <p:pic>
        <p:nvPicPr>
          <p:cNvPr id="8198" name="Picture 6"/>
          <p:cNvPicPr>
            <a:picLocks noChangeAspect="1" noChangeArrowheads="1"/>
          </p:cNvPicPr>
          <p:nvPr/>
        </p:nvPicPr>
        <p:blipFill>
          <a:blip r:embed="rId4" cstate="print"/>
          <a:srcRect r="8023"/>
          <a:stretch>
            <a:fillRect/>
          </a:stretch>
        </p:blipFill>
        <p:spPr bwMode="auto">
          <a:xfrm>
            <a:off x="228600" y="3048000"/>
            <a:ext cx="2057400" cy="18526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dirty="0" smtClean="0"/>
              <a:t>Outline</a:t>
            </a:r>
          </a:p>
        </p:txBody>
      </p:sp>
      <p:sp>
        <p:nvSpPr>
          <p:cNvPr id="63491" name="Rectangle 3"/>
          <p:cNvSpPr>
            <a:spLocks noGrp="1" noChangeArrowheads="1"/>
          </p:cNvSpPr>
          <p:nvPr>
            <p:ph type="body" idx="1"/>
          </p:nvPr>
        </p:nvSpPr>
        <p:spPr/>
        <p:txBody>
          <a:bodyPr/>
          <a:lstStyle/>
          <a:p>
            <a:pPr marL="381000" indent="-381000" eaLnBrk="1" hangingPunct="1">
              <a:buFontTx/>
              <a:buAutoNum type="arabicParenBoth"/>
              <a:defRPr/>
            </a:pPr>
            <a:r>
              <a:rPr lang="en-US" sz="2400" b="1" dirty="0" smtClean="0"/>
              <a:t>Basics – The MATLAB Windows</a:t>
            </a:r>
          </a:p>
          <a:p>
            <a:pPr marL="438150" indent="-381000" eaLnBrk="1" hangingPunct="1">
              <a:buFontTx/>
              <a:buAutoNum type="arabicParenBoth"/>
              <a:defRPr/>
            </a:pPr>
            <a:r>
              <a:rPr lang="en-US" sz="2400" b="1" dirty="0" smtClean="0"/>
              <a:t>Scripts</a:t>
            </a:r>
          </a:p>
          <a:p>
            <a:pPr marL="381000" indent="-381000" eaLnBrk="1" hangingPunct="1">
              <a:buFontTx/>
              <a:buAutoNum type="arabicParenBoth"/>
              <a:defRPr/>
            </a:pPr>
            <a:r>
              <a:rPr lang="en-US" sz="2400" b="1" dirty="0" smtClean="0"/>
              <a:t> Functions</a:t>
            </a:r>
          </a:p>
          <a:p>
            <a:pPr marL="381000" indent="-381000" eaLnBrk="1" hangingPunct="1">
              <a:buFontTx/>
              <a:buAutoNum type="arabicParenBoth"/>
              <a:defRPr/>
            </a:pPr>
            <a:r>
              <a:rPr lang="en-US" sz="2400" b="1" dirty="0" smtClean="0"/>
              <a:t> Toolboxes</a:t>
            </a:r>
          </a:p>
          <a:p>
            <a:pPr marL="781050" lvl="1" indent="-381000" eaLnBrk="1" hangingPunct="1">
              <a:buFontTx/>
              <a:buAutoNum type="arabicParenBoth"/>
              <a:defRPr/>
            </a:pPr>
            <a:r>
              <a:rPr lang="en-US" sz="2400" dirty="0" smtClean="0">
                <a:solidFill>
                  <a:schemeClr val="tx1"/>
                </a:solidFill>
              </a:rPr>
              <a:t>Bioinformatics</a:t>
            </a:r>
          </a:p>
          <a:p>
            <a:pPr marL="781050" lvl="1" indent="-381000" eaLnBrk="1" hangingPunct="1">
              <a:buFontTx/>
              <a:buAutoNum type="arabicParenBoth"/>
              <a:defRPr/>
            </a:pPr>
            <a:r>
              <a:rPr lang="en-US" sz="2400" dirty="0" smtClean="0">
                <a:solidFill>
                  <a:schemeClr val="tx1"/>
                </a:solidFill>
              </a:rPr>
              <a:t>Statistics</a:t>
            </a:r>
          </a:p>
          <a:p>
            <a:pPr marL="781050" lvl="1" indent="-381000" eaLnBrk="1" hangingPunct="1">
              <a:buFontTx/>
              <a:buAutoNum type="arabicParenBoth"/>
              <a:defRPr/>
            </a:pPr>
            <a:r>
              <a:rPr lang="en-US" sz="2400" dirty="0" err="1" smtClean="0">
                <a:solidFill>
                  <a:schemeClr val="tx1"/>
                </a:solidFill>
              </a:rPr>
              <a:t>Simbiology</a:t>
            </a:r>
            <a:endParaRPr lang="en-US" sz="2400" dirty="0" smtClean="0">
              <a:solidFill>
                <a:schemeClr val="tx1"/>
              </a:solidFill>
            </a:endParaRPr>
          </a:p>
          <a:p>
            <a:pPr marL="781050" lvl="1" indent="-381000" eaLnBrk="1" hangingPunct="1">
              <a:buFontTx/>
              <a:buAutoNum type="arabicParenBoth"/>
              <a:defRPr/>
            </a:pPr>
            <a:r>
              <a:rPr lang="en-US" sz="2400" dirty="0" smtClean="0">
                <a:solidFill>
                  <a:schemeClr val="tx1"/>
                </a:solidFill>
              </a:rPr>
              <a:t>Parallel Computing</a:t>
            </a:r>
          </a:p>
          <a:p>
            <a:pPr marL="781050" lvl="1" indent="-381000" eaLnBrk="1" hangingPunct="1">
              <a:buFontTx/>
              <a:buAutoNum type="arabicParenBoth"/>
              <a:defRPr/>
            </a:pPr>
            <a:endParaRPr lang="en-US" sz="2400" dirty="0" smtClean="0">
              <a:solidFill>
                <a:srgbClr val="C0C0C0"/>
              </a:solidFill>
            </a:endParaRPr>
          </a:p>
        </p:txBody>
      </p:sp>
      <p:pic>
        <p:nvPicPr>
          <p:cNvPr id="6" name="Picture 6"/>
          <p:cNvPicPr>
            <a:picLocks noChangeAspect="1" noChangeArrowheads="1"/>
          </p:cNvPicPr>
          <p:nvPr/>
        </p:nvPicPr>
        <p:blipFill>
          <a:blip r:embed="rId3" cstate="print"/>
          <a:srcRect r="8023"/>
          <a:stretch>
            <a:fillRect/>
          </a:stretch>
        </p:blipFill>
        <p:spPr bwMode="auto">
          <a:xfrm>
            <a:off x="5791200" y="3200400"/>
            <a:ext cx="2057400" cy="18526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smtClean="0"/>
              <a:t>But Sir, I am a biology Major</a:t>
            </a:r>
          </a:p>
        </p:txBody>
      </p:sp>
      <p:sp>
        <p:nvSpPr>
          <p:cNvPr id="10243" name="Rectangle 4"/>
          <p:cNvSpPr>
            <a:spLocks noGrp="1" noChangeArrowheads="1"/>
          </p:cNvSpPr>
          <p:nvPr>
            <p:ph type="body" idx="1"/>
          </p:nvPr>
        </p:nvSpPr>
        <p:spPr/>
        <p:txBody>
          <a:bodyPr/>
          <a:lstStyle/>
          <a:p>
            <a:pPr eaLnBrk="1" hangingPunct="1">
              <a:lnSpc>
                <a:spcPct val="90000"/>
              </a:lnSpc>
            </a:pPr>
            <a:r>
              <a:rPr lang="en-US" smtClean="0"/>
              <a:t>Don’t want students spending far too much time trying to figure out why their Fortran code failed and not enough time learning about genomics. </a:t>
            </a:r>
          </a:p>
          <a:p>
            <a:pPr eaLnBrk="1" hangingPunct="1">
              <a:lnSpc>
                <a:spcPct val="90000"/>
              </a:lnSpc>
            </a:pPr>
            <a:r>
              <a:rPr lang="en-US" smtClean="0"/>
              <a:t>Matlab is an interactive environment</a:t>
            </a:r>
          </a:p>
          <a:p>
            <a:pPr eaLnBrk="1" hangingPunct="1">
              <a:lnSpc>
                <a:spcPct val="90000"/>
              </a:lnSpc>
            </a:pPr>
            <a:r>
              <a:rPr lang="en-US" smtClean="0">
                <a:solidFill>
                  <a:srgbClr val="FF3300"/>
                </a:solidFill>
              </a:rPr>
              <a:t>Matlab is based on a command line where you can see and manipulate variables. You enter commands at the prompt &gt;&gt; and Matlab responds. </a:t>
            </a:r>
          </a:p>
          <a:p>
            <a:pPr eaLnBrk="1" hangingPunct="1">
              <a:lnSpc>
                <a:spcPct val="90000"/>
              </a:lnSpc>
            </a:pPr>
            <a:r>
              <a:rPr lang="en-US" smtClean="0"/>
              <a:t>Most students would be able to pick up the basics quickly, and begin using it confidently in just a few hours. </a:t>
            </a:r>
          </a:p>
          <a:p>
            <a:pPr eaLnBrk="1" hangingPunct="1">
              <a:lnSpc>
                <a:spcPct val="90000"/>
              </a:lnSpc>
            </a:pPr>
            <a:r>
              <a:rPr lang="en-US" smtClean="0"/>
              <a:t>Utility beyond the classroom. </a:t>
            </a:r>
          </a:p>
          <a:p>
            <a:pPr lvl="1" eaLnBrk="1" hangingPunct="1">
              <a:lnSpc>
                <a:spcPct val="90000"/>
              </a:lnSpc>
            </a:pPr>
            <a:r>
              <a:rPr lang="en-US" smtClean="0"/>
              <a:t>can use for many things other than genomics problems</a:t>
            </a:r>
          </a:p>
          <a:p>
            <a:pPr lvl="1" eaLnBrk="1" hangingPunct="1">
              <a:lnSpc>
                <a:spcPct val="90000"/>
              </a:lnSpc>
            </a:pPr>
            <a:r>
              <a:rPr lang="en-US" smtClean="0"/>
              <a:t>thousands of people worldwide are using MATLAB in teaching, research, and commercial applications.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smtClean="0">
                <a:solidFill>
                  <a:srgbClr val="0070C0"/>
                </a:solidFill>
              </a:rPr>
              <a:t>MATLAB</a:t>
            </a:r>
            <a:r>
              <a:rPr lang="en-US" smtClean="0"/>
              <a:t> </a:t>
            </a:r>
            <a:r>
              <a:rPr lang="en-US" smtClean="0">
                <a:solidFill>
                  <a:srgbClr val="0070C0"/>
                </a:solidFill>
              </a:rPr>
              <a:t>=</a:t>
            </a:r>
            <a:r>
              <a:rPr lang="en-US" smtClean="0"/>
              <a:t> </a:t>
            </a:r>
            <a:r>
              <a:rPr lang="en-US" smtClean="0">
                <a:solidFill>
                  <a:srgbClr val="0070C0"/>
                </a:solidFill>
              </a:rPr>
              <a:t>MAT</a:t>
            </a:r>
            <a:r>
              <a:rPr lang="en-US" smtClean="0"/>
              <a:t>rix </a:t>
            </a:r>
            <a:r>
              <a:rPr lang="en-US" smtClean="0">
                <a:solidFill>
                  <a:srgbClr val="0070C0"/>
                </a:solidFill>
              </a:rPr>
              <a:t>LAB</a:t>
            </a:r>
            <a:r>
              <a:rPr lang="en-US" smtClean="0"/>
              <a:t>oratory</a:t>
            </a:r>
          </a:p>
        </p:txBody>
      </p:sp>
      <p:pic>
        <p:nvPicPr>
          <p:cNvPr id="11267" name="Picture 4"/>
          <p:cNvPicPr>
            <a:picLocks noChangeAspect="1" noChangeArrowheads="1"/>
          </p:cNvPicPr>
          <p:nvPr/>
        </p:nvPicPr>
        <p:blipFill>
          <a:blip r:embed="rId3" cstate="print"/>
          <a:srcRect/>
          <a:stretch>
            <a:fillRect/>
          </a:stretch>
        </p:blipFill>
        <p:spPr bwMode="auto">
          <a:xfrm>
            <a:off x="304800" y="1219200"/>
            <a:ext cx="6477000" cy="4700588"/>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3" cstate="print"/>
          <a:srcRect/>
          <a:stretch>
            <a:fillRect/>
          </a:stretch>
        </p:blipFill>
        <p:spPr bwMode="auto">
          <a:xfrm>
            <a:off x="0" y="0"/>
            <a:ext cx="9144000" cy="6858000"/>
          </a:xfrm>
          <a:prstGeom prst="rect">
            <a:avLst/>
          </a:prstGeom>
          <a:solidFill>
            <a:srgbClr val="CDD1D1">
              <a:alpha val="25098"/>
            </a:srgbClr>
          </a:solidFill>
          <a:ln w="9525">
            <a:noFill/>
            <a:miter lim="800000"/>
            <a:headEnd/>
            <a:tailEnd/>
          </a:ln>
        </p:spPr>
      </p:pic>
      <p:sp>
        <p:nvSpPr>
          <p:cNvPr id="12291" name="Rectangle 3"/>
          <p:cNvSpPr>
            <a:spLocks noChangeArrowheads="1"/>
          </p:cNvSpPr>
          <p:nvPr/>
        </p:nvSpPr>
        <p:spPr bwMode="auto">
          <a:xfrm>
            <a:off x="4191000" y="492125"/>
            <a:ext cx="4933950" cy="6211888"/>
          </a:xfrm>
          <a:prstGeom prst="rect">
            <a:avLst/>
          </a:prstGeom>
          <a:solidFill>
            <a:srgbClr val="CDD1D1">
              <a:alpha val="50195"/>
            </a:srgbClr>
          </a:solidFill>
          <a:ln w="28575">
            <a:solidFill>
              <a:schemeClr val="tx1"/>
            </a:solidFill>
            <a:miter lim="800000"/>
            <a:headEnd/>
            <a:tailEnd/>
          </a:ln>
        </p:spPr>
        <p:txBody>
          <a:bodyPr wrap="none" anchor="ctr"/>
          <a:lstStyle/>
          <a:p>
            <a:endParaRPr lang="en-US"/>
          </a:p>
        </p:txBody>
      </p:sp>
      <p:sp>
        <p:nvSpPr>
          <p:cNvPr id="12292" name="Text Box 4"/>
          <p:cNvSpPr txBox="1">
            <a:spLocks noChangeArrowheads="1"/>
          </p:cNvSpPr>
          <p:nvPr/>
        </p:nvSpPr>
        <p:spPr bwMode="auto">
          <a:xfrm>
            <a:off x="4800600" y="3276600"/>
            <a:ext cx="2895600" cy="457200"/>
          </a:xfrm>
          <a:prstGeom prst="rect">
            <a:avLst/>
          </a:prstGeom>
          <a:noFill/>
          <a:ln w="9525">
            <a:noFill/>
            <a:miter lim="800000"/>
            <a:headEnd/>
            <a:tailEnd/>
          </a:ln>
        </p:spPr>
        <p:txBody>
          <a:bodyPr>
            <a:spAutoFit/>
          </a:bodyPr>
          <a:lstStyle/>
          <a:p>
            <a:pPr>
              <a:spcBef>
                <a:spcPct val="50000"/>
              </a:spcBef>
            </a:pPr>
            <a:r>
              <a:rPr lang="en-US" sz="2400">
                <a:solidFill>
                  <a:srgbClr val="FF0000"/>
                </a:solidFill>
              </a:rPr>
              <a:t>Command Window</a:t>
            </a:r>
          </a:p>
        </p:txBody>
      </p:sp>
      <p:sp>
        <p:nvSpPr>
          <p:cNvPr id="12293" name="Rectangle 5"/>
          <p:cNvSpPr>
            <a:spLocks noChangeArrowheads="1"/>
          </p:cNvSpPr>
          <p:nvPr/>
        </p:nvSpPr>
        <p:spPr bwMode="auto">
          <a:xfrm>
            <a:off x="1371600" y="320675"/>
            <a:ext cx="2320925" cy="169863"/>
          </a:xfrm>
          <a:prstGeom prst="rect">
            <a:avLst/>
          </a:prstGeom>
          <a:solidFill>
            <a:srgbClr val="F6A8B3">
              <a:alpha val="50195"/>
            </a:srgbClr>
          </a:solidFill>
          <a:ln w="28575">
            <a:solidFill>
              <a:schemeClr val="tx1"/>
            </a:solidFill>
            <a:miter lim="800000"/>
            <a:headEnd/>
            <a:tailEnd/>
          </a:ln>
        </p:spPr>
        <p:txBody>
          <a:bodyPr wrap="none" anchor="ctr"/>
          <a:lstStyle/>
          <a:p>
            <a:endParaRPr lang="en-US"/>
          </a:p>
        </p:txBody>
      </p:sp>
      <p:sp>
        <p:nvSpPr>
          <p:cNvPr id="12294" name="Text Box 6"/>
          <p:cNvSpPr txBox="1">
            <a:spLocks noChangeArrowheads="1"/>
          </p:cNvSpPr>
          <p:nvPr/>
        </p:nvSpPr>
        <p:spPr bwMode="auto">
          <a:xfrm>
            <a:off x="3962400" y="0"/>
            <a:ext cx="3733800" cy="457200"/>
          </a:xfrm>
          <a:prstGeom prst="rect">
            <a:avLst/>
          </a:prstGeom>
          <a:noFill/>
          <a:ln w="9525">
            <a:noFill/>
            <a:miter lim="800000"/>
            <a:headEnd/>
            <a:tailEnd/>
          </a:ln>
        </p:spPr>
        <p:txBody>
          <a:bodyPr>
            <a:spAutoFit/>
          </a:bodyPr>
          <a:lstStyle/>
          <a:p>
            <a:pPr>
              <a:spcBef>
                <a:spcPct val="50000"/>
              </a:spcBef>
            </a:pPr>
            <a:r>
              <a:rPr lang="en-US" sz="2400">
                <a:solidFill>
                  <a:srgbClr val="FF0000"/>
                </a:solidFill>
              </a:rPr>
              <a:t>Current directory</a:t>
            </a:r>
          </a:p>
        </p:txBody>
      </p:sp>
      <p:sp>
        <p:nvSpPr>
          <p:cNvPr id="12295" name="Line 7"/>
          <p:cNvSpPr>
            <a:spLocks noChangeShapeType="1"/>
          </p:cNvSpPr>
          <p:nvPr/>
        </p:nvSpPr>
        <p:spPr bwMode="auto">
          <a:xfrm flipH="1">
            <a:off x="3657600" y="228600"/>
            <a:ext cx="381000" cy="76200"/>
          </a:xfrm>
          <a:prstGeom prst="line">
            <a:avLst/>
          </a:prstGeom>
          <a:noFill/>
          <a:ln w="19050">
            <a:solidFill>
              <a:schemeClr val="tx1"/>
            </a:solidFill>
            <a:round/>
            <a:headEnd/>
            <a:tailEnd type="triangle" w="med" len="med"/>
          </a:ln>
        </p:spPr>
        <p:txBody>
          <a:bodyPr/>
          <a:lstStyle/>
          <a:p>
            <a:endParaRPr lang="en-US"/>
          </a:p>
        </p:txBody>
      </p:sp>
      <p:sp>
        <p:nvSpPr>
          <p:cNvPr id="12296" name="Line 8"/>
          <p:cNvSpPr>
            <a:spLocks noChangeShapeType="1"/>
          </p:cNvSpPr>
          <p:nvPr/>
        </p:nvSpPr>
        <p:spPr bwMode="auto">
          <a:xfrm flipH="1">
            <a:off x="1143000" y="228600"/>
            <a:ext cx="2895600" cy="3429000"/>
          </a:xfrm>
          <a:prstGeom prst="line">
            <a:avLst/>
          </a:prstGeom>
          <a:noFill/>
          <a:ln w="19050">
            <a:solidFill>
              <a:schemeClr val="tx1"/>
            </a:solidFill>
            <a:round/>
            <a:headEnd/>
            <a:tailEnd type="triangle" w="med" len="med"/>
          </a:ln>
        </p:spPr>
        <p:txBody>
          <a:bodyPr/>
          <a:lstStyle/>
          <a:p>
            <a:endParaRPr lang="en-US"/>
          </a:p>
        </p:txBody>
      </p:sp>
      <p:sp>
        <p:nvSpPr>
          <p:cNvPr id="12297" name="Text Box 10"/>
          <p:cNvSpPr txBox="1">
            <a:spLocks noChangeArrowheads="1"/>
          </p:cNvSpPr>
          <p:nvPr/>
        </p:nvSpPr>
        <p:spPr bwMode="auto">
          <a:xfrm>
            <a:off x="304800" y="2057400"/>
            <a:ext cx="2133600" cy="457200"/>
          </a:xfrm>
          <a:prstGeom prst="rect">
            <a:avLst/>
          </a:prstGeom>
          <a:noFill/>
          <a:ln w="9525">
            <a:noFill/>
            <a:miter lim="800000"/>
            <a:headEnd/>
            <a:tailEnd/>
          </a:ln>
        </p:spPr>
        <p:txBody>
          <a:bodyPr>
            <a:spAutoFit/>
          </a:bodyPr>
          <a:lstStyle/>
          <a:p>
            <a:pPr>
              <a:spcBef>
                <a:spcPct val="50000"/>
              </a:spcBef>
            </a:pPr>
            <a:r>
              <a:rPr lang="en-US" sz="2400">
                <a:solidFill>
                  <a:srgbClr val="FF0000"/>
                </a:solidFill>
              </a:rPr>
              <a:t>Workspace</a:t>
            </a:r>
          </a:p>
        </p:txBody>
      </p:sp>
      <p:sp>
        <p:nvSpPr>
          <p:cNvPr id="12298" name="Text Box 12"/>
          <p:cNvSpPr txBox="1">
            <a:spLocks noChangeArrowheads="1"/>
          </p:cNvSpPr>
          <p:nvPr/>
        </p:nvSpPr>
        <p:spPr bwMode="auto">
          <a:xfrm>
            <a:off x="1219200" y="4648200"/>
            <a:ext cx="2743200" cy="457200"/>
          </a:xfrm>
          <a:prstGeom prst="rect">
            <a:avLst/>
          </a:prstGeom>
          <a:noFill/>
          <a:ln w="9525">
            <a:noFill/>
            <a:miter lim="800000"/>
            <a:headEnd/>
            <a:tailEnd/>
          </a:ln>
        </p:spPr>
        <p:txBody>
          <a:bodyPr>
            <a:spAutoFit/>
          </a:bodyPr>
          <a:lstStyle/>
          <a:p>
            <a:pPr>
              <a:spcBef>
                <a:spcPct val="50000"/>
              </a:spcBef>
            </a:pPr>
            <a:r>
              <a:rPr lang="en-US" sz="2400">
                <a:solidFill>
                  <a:srgbClr val="FF0000"/>
                </a:solidFill>
              </a:rPr>
              <a:t>Command History</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3" cstate="print"/>
          <a:srcRect/>
          <a:stretch>
            <a:fillRect/>
          </a:stretch>
        </p:blipFill>
        <p:spPr bwMode="auto">
          <a:xfrm>
            <a:off x="0" y="0"/>
            <a:ext cx="9144000" cy="6858000"/>
          </a:xfrm>
          <a:prstGeom prst="rect">
            <a:avLst/>
          </a:prstGeom>
          <a:solidFill>
            <a:srgbClr val="CDD1D1">
              <a:alpha val="25098"/>
            </a:srgbClr>
          </a:solidFill>
          <a:ln w="9525">
            <a:noFill/>
            <a:miter lim="800000"/>
            <a:headEnd/>
            <a:tailEnd/>
          </a:ln>
        </p:spPr>
      </p:pic>
      <p:sp>
        <p:nvSpPr>
          <p:cNvPr id="13315" name="Text Box 4"/>
          <p:cNvSpPr txBox="1">
            <a:spLocks noChangeArrowheads="1"/>
          </p:cNvSpPr>
          <p:nvPr/>
        </p:nvSpPr>
        <p:spPr bwMode="auto">
          <a:xfrm>
            <a:off x="4800600" y="3276600"/>
            <a:ext cx="2895600" cy="457200"/>
          </a:xfrm>
          <a:prstGeom prst="rect">
            <a:avLst/>
          </a:prstGeom>
          <a:noFill/>
          <a:ln w="9525">
            <a:noFill/>
            <a:miter lim="800000"/>
            <a:headEnd/>
            <a:tailEnd/>
          </a:ln>
        </p:spPr>
        <p:txBody>
          <a:bodyPr>
            <a:spAutoFit/>
          </a:bodyPr>
          <a:lstStyle/>
          <a:p>
            <a:pPr>
              <a:spcBef>
                <a:spcPct val="50000"/>
              </a:spcBef>
            </a:pPr>
            <a:r>
              <a:rPr lang="en-US" sz="2400">
                <a:solidFill>
                  <a:srgbClr val="FF0000"/>
                </a:solidFill>
              </a:rPr>
              <a:t>Command Window</a:t>
            </a:r>
          </a:p>
        </p:txBody>
      </p:sp>
      <p:sp>
        <p:nvSpPr>
          <p:cNvPr id="13316" name="Rectangle 5"/>
          <p:cNvSpPr>
            <a:spLocks noChangeArrowheads="1"/>
          </p:cNvSpPr>
          <p:nvPr/>
        </p:nvSpPr>
        <p:spPr bwMode="auto">
          <a:xfrm>
            <a:off x="1371600" y="320675"/>
            <a:ext cx="2320925" cy="169863"/>
          </a:xfrm>
          <a:prstGeom prst="rect">
            <a:avLst/>
          </a:prstGeom>
          <a:solidFill>
            <a:srgbClr val="F6A8B3">
              <a:alpha val="50195"/>
            </a:srgbClr>
          </a:solidFill>
          <a:ln w="28575">
            <a:solidFill>
              <a:schemeClr val="tx1"/>
            </a:solidFill>
            <a:miter lim="800000"/>
            <a:headEnd/>
            <a:tailEnd/>
          </a:ln>
        </p:spPr>
        <p:txBody>
          <a:bodyPr wrap="none" anchor="ctr"/>
          <a:lstStyle/>
          <a:p>
            <a:endParaRPr lang="en-US"/>
          </a:p>
        </p:txBody>
      </p:sp>
      <p:sp>
        <p:nvSpPr>
          <p:cNvPr id="13317" name="Text Box 6"/>
          <p:cNvSpPr txBox="1">
            <a:spLocks noChangeArrowheads="1"/>
          </p:cNvSpPr>
          <p:nvPr/>
        </p:nvSpPr>
        <p:spPr bwMode="auto">
          <a:xfrm>
            <a:off x="3962400" y="0"/>
            <a:ext cx="3733800" cy="457200"/>
          </a:xfrm>
          <a:prstGeom prst="rect">
            <a:avLst/>
          </a:prstGeom>
          <a:noFill/>
          <a:ln w="9525">
            <a:noFill/>
            <a:miter lim="800000"/>
            <a:headEnd/>
            <a:tailEnd/>
          </a:ln>
        </p:spPr>
        <p:txBody>
          <a:bodyPr>
            <a:spAutoFit/>
          </a:bodyPr>
          <a:lstStyle/>
          <a:p>
            <a:pPr>
              <a:spcBef>
                <a:spcPct val="50000"/>
              </a:spcBef>
            </a:pPr>
            <a:r>
              <a:rPr lang="en-US" sz="2400">
                <a:solidFill>
                  <a:srgbClr val="FF0000"/>
                </a:solidFill>
              </a:rPr>
              <a:t>Current directory</a:t>
            </a:r>
          </a:p>
        </p:txBody>
      </p:sp>
      <p:sp>
        <p:nvSpPr>
          <p:cNvPr id="13318" name="Line 7"/>
          <p:cNvSpPr>
            <a:spLocks noChangeShapeType="1"/>
          </p:cNvSpPr>
          <p:nvPr/>
        </p:nvSpPr>
        <p:spPr bwMode="auto">
          <a:xfrm flipH="1">
            <a:off x="3657600" y="228600"/>
            <a:ext cx="381000" cy="76200"/>
          </a:xfrm>
          <a:prstGeom prst="line">
            <a:avLst/>
          </a:prstGeom>
          <a:noFill/>
          <a:ln w="19050">
            <a:solidFill>
              <a:schemeClr val="tx1"/>
            </a:solidFill>
            <a:round/>
            <a:headEnd/>
            <a:tailEnd type="triangle" w="med" len="med"/>
          </a:ln>
        </p:spPr>
        <p:txBody>
          <a:bodyPr/>
          <a:lstStyle/>
          <a:p>
            <a:endParaRPr lang="en-US"/>
          </a:p>
        </p:txBody>
      </p:sp>
      <p:sp>
        <p:nvSpPr>
          <p:cNvPr id="13319" name="Line 8"/>
          <p:cNvSpPr>
            <a:spLocks noChangeShapeType="1"/>
          </p:cNvSpPr>
          <p:nvPr/>
        </p:nvSpPr>
        <p:spPr bwMode="auto">
          <a:xfrm flipH="1">
            <a:off x="1143000" y="228600"/>
            <a:ext cx="2895600" cy="3429000"/>
          </a:xfrm>
          <a:prstGeom prst="line">
            <a:avLst/>
          </a:prstGeom>
          <a:noFill/>
          <a:ln w="19050">
            <a:solidFill>
              <a:schemeClr val="tx1"/>
            </a:solidFill>
            <a:round/>
            <a:headEnd/>
            <a:tailEnd type="triangle" w="med" len="med"/>
          </a:ln>
        </p:spPr>
        <p:txBody>
          <a:bodyPr/>
          <a:lstStyle/>
          <a:p>
            <a:endParaRPr lang="en-US"/>
          </a:p>
        </p:txBody>
      </p:sp>
      <p:sp>
        <p:nvSpPr>
          <p:cNvPr id="13320" name="Rectangle 9"/>
          <p:cNvSpPr>
            <a:spLocks noChangeArrowheads="1"/>
          </p:cNvSpPr>
          <p:nvPr/>
        </p:nvSpPr>
        <p:spPr bwMode="auto">
          <a:xfrm>
            <a:off x="7938" y="506413"/>
            <a:ext cx="4140200" cy="3074987"/>
          </a:xfrm>
          <a:prstGeom prst="rect">
            <a:avLst/>
          </a:prstGeom>
          <a:solidFill>
            <a:srgbClr val="333399">
              <a:alpha val="50195"/>
            </a:srgbClr>
          </a:solidFill>
          <a:ln w="28575">
            <a:solidFill>
              <a:schemeClr val="tx1"/>
            </a:solidFill>
            <a:miter lim="800000"/>
            <a:headEnd/>
            <a:tailEnd/>
          </a:ln>
        </p:spPr>
        <p:txBody>
          <a:bodyPr wrap="none" anchor="ctr"/>
          <a:lstStyle/>
          <a:p>
            <a:endParaRPr lang="en-US"/>
          </a:p>
        </p:txBody>
      </p:sp>
      <p:sp>
        <p:nvSpPr>
          <p:cNvPr id="13321" name="Text Box 10"/>
          <p:cNvSpPr txBox="1">
            <a:spLocks noChangeArrowheads="1"/>
          </p:cNvSpPr>
          <p:nvPr/>
        </p:nvSpPr>
        <p:spPr bwMode="auto">
          <a:xfrm>
            <a:off x="304800" y="2057400"/>
            <a:ext cx="2133600" cy="457200"/>
          </a:xfrm>
          <a:prstGeom prst="rect">
            <a:avLst/>
          </a:prstGeom>
          <a:noFill/>
          <a:ln w="9525">
            <a:noFill/>
            <a:miter lim="800000"/>
            <a:headEnd/>
            <a:tailEnd/>
          </a:ln>
        </p:spPr>
        <p:txBody>
          <a:bodyPr>
            <a:spAutoFit/>
          </a:bodyPr>
          <a:lstStyle/>
          <a:p>
            <a:pPr>
              <a:spcBef>
                <a:spcPct val="50000"/>
              </a:spcBef>
            </a:pPr>
            <a:r>
              <a:rPr lang="en-US" sz="2400">
                <a:solidFill>
                  <a:srgbClr val="FF0000"/>
                </a:solidFill>
              </a:rPr>
              <a:t>Workspace</a:t>
            </a:r>
          </a:p>
        </p:txBody>
      </p:sp>
      <p:sp>
        <p:nvSpPr>
          <p:cNvPr id="13322" name="Text Box 12"/>
          <p:cNvSpPr txBox="1">
            <a:spLocks noChangeArrowheads="1"/>
          </p:cNvSpPr>
          <p:nvPr/>
        </p:nvSpPr>
        <p:spPr bwMode="auto">
          <a:xfrm>
            <a:off x="1219200" y="4648200"/>
            <a:ext cx="2743200" cy="457200"/>
          </a:xfrm>
          <a:prstGeom prst="rect">
            <a:avLst/>
          </a:prstGeom>
          <a:noFill/>
          <a:ln w="9525">
            <a:noFill/>
            <a:miter lim="800000"/>
            <a:headEnd/>
            <a:tailEnd/>
          </a:ln>
        </p:spPr>
        <p:txBody>
          <a:bodyPr>
            <a:spAutoFit/>
          </a:bodyPr>
          <a:lstStyle/>
          <a:p>
            <a:pPr>
              <a:spcBef>
                <a:spcPct val="50000"/>
              </a:spcBef>
            </a:pPr>
            <a:r>
              <a:rPr lang="en-US" sz="2400">
                <a:solidFill>
                  <a:srgbClr val="FF0000"/>
                </a:solidFill>
              </a:rPr>
              <a:t>Command History</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pPr eaLnBrk="1" hangingPunct="1"/>
            <a:r>
              <a:rPr lang="en-US" smtClean="0"/>
              <a:t>Docking/Undocking:</a:t>
            </a:r>
          </a:p>
        </p:txBody>
      </p:sp>
      <p:graphicFrame>
        <p:nvGraphicFramePr>
          <p:cNvPr id="1026" name="Object 4"/>
          <p:cNvGraphicFramePr>
            <a:graphicFrameLocks noChangeAspect="1"/>
          </p:cNvGraphicFramePr>
          <p:nvPr>
            <p:ph sz="quarter" idx="3"/>
          </p:nvPr>
        </p:nvGraphicFramePr>
        <p:xfrm>
          <a:off x="381000" y="2286000"/>
          <a:ext cx="8382000" cy="1360488"/>
        </p:xfrm>
        <a:graphic>
          <a:graphicData uri="http://schemas.openxmlformats.org/presentationml/2006/ole">
            <p:oleObj spid="_x0000_s1026" name="Bitmap Image" r:id="rId4" imgW="6039693" imgH="980952" progId="">
              <p:embed/>
            </p:oleObj>
          </a:graphicData>
        </a:graphic>
      </p:graphicFrame>
      <p:sp>
        <p:nvSpPr>
          <p:cNvPr id="1028" name="Rectangle 5"/>
          <p:cNvSpPr>
            <a:spLocks noChangeArrowheads="1"/>
          </p:cNvSpPr>
          <p:nvPr/>
        </p:nvSpPr>
        <p:spPr bwMode="auto">
          <a:xfrm>
            <a:off x="4724400" y="4419600"/>
            <a:ext cx="4038600" cy="1447800"/>
          </a:xfrm>
          <a:prstGeom prst="rect">
            <a:avLst/>
          </a:prstGeom>
          <a:noFill/>
          <a:ln w="19050">
            <a:solidFill>
              <a:schemeClr val="tx1"/>
            </a:solidFill>
            <a:miter lim="800000"/>
            <a:headEnd/>
            <a:tailEnd/>
          </a:ln>
        </p:spPr>
        <p:txBody>
          <a:bodyPr/>
          <a:lstStyle/>
          <a:p>
            <a:pPr marL="342900" indent="-342900">
              <a:spcBef>
                <a:spcPct val="20000"/>
              </a:spcBef>
            </a:pPr>
            <a:r>
              <a:rPr lang="en-US" sz="2400" b="1">
                <a:latin typeface="Verdana" pitchFamily="34" charset="0"/>
              </a:rPr>
              <a:t>Docking/Undocking: </a:t>
            </a:r>
            <a:r>
              <a:rPr lang="en-US" sz="2000" b="1">
                <a:latin typeface="Verdana" pitchFamily="34" charset="0"/>
              </a:rPr>
              <a:t>use to</a:t>
            </a:r>
            <a:r>
              <a:rPr lang="en-US" sz="2400" b="1">
                <a:latin typeface="Verdana" pitchFamily="34" charset="0"/>
              </a:rPr>
              <a:t> </a:t>
            </a:r>
            <a:r>
              <a:rPr lang="en-US" sz="2000" b="1">
                <a:latin typeface="Verdana" pitchFamily="34" charset="0"/>
              </a:rPr>
              <a:t>add or remove windows to the MATLAB desktop</a:t>
            </a:r>
          </a:p>
        </p:txBody>
      </p:sp>
      <p:sp>
        <p:nvSpPr>
          <p:cNvPr id="1029" name="Line 7"/>
          <p:cNvSpPr>
            <a:spLocks noChangeShapeType="1"/>
          </p:cNvSpPr>
          <p:nvPr/>
        </p:nvSpPr>
        <p:spPr bwMode="auto">
          <a:xfrm flipV="1">
            <a:off x="6858000" y="2895600"/>
            <a:ext cx="1371600" cy="1524000"/>
          </a:xfrm>
          <a:prstGeom prst="line">
            <a:avLst/>
          </a:prstGeom>
          <a:noFill/>
          <a:ln w="19050">
            <a:solidFill>
              <a:schemeClr val="tx1"/>
            </a:solidFill>
            <a:round/>
            <a:headEnd/>
            <a:tailEnd type="arrow" w="med" len="med"/>
          </a:ln>
        </p:spPr>
        <p:txBody>
          <a:bodyPr/>
          <a:lstStyle/>
          <a:p>
            <a:endParaRPr lang="en-US"/>
          </a:p>
        </p:txBody>
      </p:sp>
      <p:sp>
        <p:nvSpPr>
          <p:cNvPr id="1030" name="Line 8"/>
          <p:cNvSpPr>
            <a:spLocks noChangeShapeType="1"/>
          </p:cNvSpPr>
          <p:nvPr/>
        </p:nvSpPr>
        <p:spPr bwMode="auto">
          <a:xfrm flipV="1">
            <a:off x="6858000" y="2895600"/>
            <a:ext cx="1143000" cy="1524000"/>
          </a:xfrm>
          <a:prstGeom prst="line">
            <a:avLst/>
          </a:prstGeom>
          <a:noFill/>
          <a:ln w="19050">
            <a:solidFill>
              <a:schemeClr val="tx1"/>
            </a:solidFill>
            <a:round/>
            <a:headEnd/>
            <a:tailEnd type="arrow" w="med" len="med"/>
          </a:ln>
        </p:spPr>
        <p:txBody>
          <a:bodyPr/>
          <a:lstStyle/>
          <a:p>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smtClean="0"/>
              <a:t>MATLAB Basics</a:t>
            </a:r>
          </a:p>
        </p:txBody>
      </p:sp>
      <p:sp>
        <p:nvSpPr>
          <p:cNvPr id="14339" name="Rectangle 3"/>
          <p:cNvSpPr>
            <a:spLocks noGrp="1" noChangeArrowheads="1"/>
          </p:cNvSpPr>
          <p:nvPr>
            <p:ph type="body" sz="half" idx="1"/>
          </p:nvPr>
        </p:nvSpPr>
        <p:spPr>
          <a:xfrm>
            <a:off x="457200" y="1371600"/>
            <a:ext cx="6019800" cy="4754563"/>
          </a:xfrm>
        </p:spPr>
        <p:txBody>
          <a:bodyPr/>
          <a:lstStyle/>
          <a:p>
            <a:pPr eaLnBrk="1" hangingPunct="1"/>
            <a:r>
              <a:rPr lang="en-US" sz="1800" dirty="0" smtClean="0"/>
              <a:t>MATLAB can be thought of as an super-powerful graphing calculator</a:t>
            </a:r>
          </a:p>
          <a:p>
            <a:pPr lvl="2" eaLnBrk="1" hangingPunct="1"/>
            <a:r>
              <a:rPr lang="en-US" sz="1600" dirty="0" smtClean="0"/>
              <a:t>Remember the TI-83 from calculus? </a:t>
            </a:r>
          </a:p>
          <a:p>
            <a:pPr lvl="2" eaLnBrk="1" hangingPunct="1"/>
            <a:r>
              <a:rPr lang="en-US" sz="1600" dirty="0" smtClean="0"/>
              <a:t>With many more buttons (built-in functions)</a:t>
            </a:r>
          </a:p>
          <a:p>
            <a:pPr lvl="2" eaLnBrk="1" hangingPunct="1"/>
            <a:endParaRPr lang="en-US" sz="1600" dirty="0" smtClean="0"/>
          </a:p>
          <a:p>
            <a:pPr eaLnBrk="1" hangingPunct="1"/>
            <a:r>
              <a:rPr lang="en-US" sz="1800" dirty="0" smtClean="0"/>
              <a:t>In addition it is a programming language</a:t>
            </a:r>
          </a:p>
          <a:p>
            <a:pPr lvl="2" eaLnBrk="1" hangingPunct="1"/>
            <a:r>
              <a:rPr lang="en-US" sz="1600" dirty="0" smtClean="0"/>
              <a:t>MATLAB is an expression or interpreted language</a:t>
            </a:r>
          </a:p>
          <a:p>
            <a:pPr lvl="2" eaLnBrk="1" hangingPunct="1"/>
            <a:r>
              <a:rPr lang="en-US" sz="1600" dirty="0" smtClean="0"/>
              <a:t>Commands executed line by line</a:t>
            </a:r>
          </a:p>
          <a:p>
            <a:pPr lvl="2" eaLnBrk="1" hangingPunct="1"/>
            <a:endParaRPr lang="en-US" sz="1600" dirty="0" smtClean="0"/>
          </a:p>
          <a:p>
            <a:pPr eaLnBrk="1" hangingPunct="1">
              <a:buFontTx/>
              <a:buNone/>
            </a:pPr>
            <a:endParaRPr lang="en-US" sz="1800" dirty="0" smtClean="0"/>
          </a:p>
          <a:p>
            <a:pPr eaLnBrk="1" hangingPunct="1">
              <a:buFontTx/>
              <a:buNone/>
            </a:pPr>
            <a:endParaRPr lang="en-US" sz="1800" dirty="0" smtClean="0"/>
          </a:p>
        </p:txBody>
      </p:sp>
      <p:pic>
        <p:nvPicPr>
          <p:cNvPr id="14340" name="Picture 4" descr="83big"/>
          <p:cNvPicPr>
            <a:picLocks noGrp="1" noChangeAspect="1" noChangeArrowheads="1"/>
          </p:cNvPicPr>
          <p:nvPr>
            <p:ph sz="half" idx="2"/>
          </p:nvPr>
        </p:nvPicPr>
        <p:blipFill>
          <a:blip r:embed="rId3" cstate="print"/>
          <a:srcRect/>
          <a:stretch>
            <a:fillRect/>
          </a:stretch>
        </p:blipFill>
        <p:spPr>
          <a:xfrm>
            <a:off x="6348413" y="1371600"/>
            <a:ext cx="2414587" cy="4724400"/>
          </a:xfr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smtClean="0"/>
              <a:t>Command Window</a:t>
            </a:r>
          </a:p>
        </p:txBody>
      </p:sp>
      <p:pic>
        <p:nvPicPr>
          <p:cNvPr id="15363" name="Picture 3"/>
          <p:cNvPicPr>
            <a:picLocks noChangeAspect="1" noChangeArrowheads="1"/>
          </p:cNvPicPr>
          <p:nvPr/>
        </p:nvPicPr>
        <p:blipFill>
          <a:blip r:embed="rId3" cstate="print"/>
          <a:srcRect/>
          <a:stretch>
            <a:fillRect/>
          </a:stretch>
        </p:blipFill>
        <p:spPr bwMode="auto">
          <a:xfrm>
            <a:off x="971550" y="1433513"/>
            <a:ext cx="6792913" cy="47910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smtClean="0"/>
              <a:t>Scripts: the Editor (“.m” files)</a:t>
            </a:r>
          </a:p>
        </p:txBody>
      </p:sp>
      <p:pic>
        <p:nvPicPr>
          <p:cNvPr id="16387" name="Picture 6"/>
          <p:cNvPicPr>
            <a:picLocks noChangeAspect="1" noChangeArrowheads="1"/>
          </p:cNvPicPr>
          <p:nvPr/>
        </p:nvPicPr>
        <p:blipFill>
          <a:blip r:embed="rId3" cstate="print"/>
          <a:srcRect/>
          <a:stretch>
            <a:fillRect/>
          </a:stretch>
        </p:blipFill>
        <p:spPr bwMode="auto">
          <a:xfrm>
            <a:off x="749300" y="2619375"/>
            <a:ext cx="7646988" cy="3552825"/>
          </a:xfrm>
          <a:prstGeom prst="rect">
            <a:avLst/>
          </a:prstGeom>
          <a:noFill/>
          <a:ln w="9525">
            <a:noFill/>
            <a:miter lim="800000"/>
            <a:headEnd/>
            <a:tailEnd/>
          </a:ln>
        </p:spPr>
      </p:pic>
      <p:sp>
        <p:nvSpPr>
          <p:cNvPr id="16388" name="Text Box 7"/>
          <p:cNvSpPr txBox="1">
            <a:spLocks noChangeArrowheads="1"/>
          </p:cNvSpPr>
          <p:nvPr/>
        </p:nvSpPr>
        <p:spPr bwMode="auto">
          <a:xfrm>
            <a:off x="3733800" y="1295400"/>
            <a:ext cx="3505200" cy="366713"/>
          </a:xfrm>
          <a:prstGeom prst="rect">
            <a:avLst/>
          </a:prstGeom>
          <a:noFill/>
          <a:ln w="9525">
            <a:noFill/>
            <a:miter lim="800000"/>
            <a:headEnd/>
            <a:tailEnd/>
          </a:ln>
        </p:spPr>
        <p:txBody>
          <a:bodyPr>
            <a:spAutoFit/>
          </a:bodyPr>
          <a:lstStyle/>
          <a:p>
            <a:pPr>
              <a:spcBef>
                <a:spcPct val="50000"/>
              </a:spcBef>
            </a:pPr>
            <a:r>
              <a:rPr lang="en-US" sz="1800">
                <a:latin typeface="Verdana" pitchFamily="34" charset="0"/>
              </a:rPr>
              <a:t>* Means that it's not saved</a:t>
            </a:r>
          </a:p>
        </p:txBody>
      </p:sp>
      <p:sp>
        <p:nvSpPr>
          <p:cNvPr id="16389" name="Text Box 8"/>
          <p:cNvSpPr txBox="1">
            <a:spLocks noChangeArrowheads="1"/>
          </p:cNvSpPr>
          <p:nvPr/>
        </p:nvSpPr>
        <p:spPr bwMode="auto">
          <a:xfrm>
            <a:off x="152400" y="1676400"/>
            <a:ext cx="1828800" cy="366713"/>
          </a:xfrm>
          <a:prstGeom prst="rect">
            <a:avLst/>
          </a:prstGeom>
          <a:noFill/>
          <a:ln w="9525">
            <a:noFill/>
            <a:miter lim="800000"/>
            <a:headEnd/>
            <a:tailEnd/>
          </a:ln>
        </p:spPr>
        <p:txBody>
          <a:bodyPr>
            <a:spAutoFit/>
          </a:bodyPr>
          <a:lstStyle/>
          <a:p>
            <a:pPr>
              <a:spcBef>
                <a:spcPct val="50000"/>
              </a:spcBef>
            </a:pPr>
            <a:r>
              <a:rPr lang="en-US" sz="1800">
                <a:latin typeface="Verdana" pitchFamily="34" charset="0"/>
              </a:rPr>
              <a:t>Line numbers</a:t>
            </a:r>
          </a:p>
        </p:txBody>
      </p:sp>
      <p:sp>
        <p:nvSpPr>
          <p:cNvPr id="16390" name="Text Box 9"/>
          <p:cNvSpPr txBox="1">
            <a:spLocks noChangeArrowheads="1"/>
          </p:cNvSpPr>
          <p:nvPr/>
        </p:nvSpPr>
        <p:spPr bwMode="auto">
          <a:xfrm>
            <a:off x="5486400" y="2133600"/>
            <a:ext cx="2133600" cy="366713"/>
          </a:xfrm>
          <a:prstGeom prst="rect">
            <a:avLst/>
          </a:prstGeom>
          <a:noFill/>
          <a:ln w="9525">
            <a:noFill/>
            <a:miter lim="800000"/>
            <a:headEnd/>
            <a:tailEnd/>
          </a:ln>
        </p:spPr>
        <p:txBody>
          <a:bodyPr>
            <a:spAutoFit/>
          </a:bodyPr>
          <a:lstStyle/>
          <a:p>
            <a:pPr>
              <a:spcBef>
                <a:spcPct val="50000"/>
              </a:spcBef>
            </a:pPr>
            <a:r>
              <a:rPr lang="en-US" sz="1800">
                <a:latin typeface="Verdana" pitchFamily="34" charset="0"/>
              </a:rPr>
              <a:t>Debugging tools</a:t>
            </a:r>
          </a:p>
        </p:txBody>
      </p:sp>
      <p:sp>
        <p:nvSpPr>
          <p:cNvPr id="16391" name="Text Box 10"/>
          <p:cNvSpPr txBox="1">
            <a:spLocks noChangeArrowheads="1"/>
          </p:cNvSpPr>
          <p:nvPr/>
        </p:nvSpPr>
        <p:spPr bwMode="auto">
          <a:xfrm>
            <a:off x="4876800" y="5181600"/>
            <a:ext cx="2133600" cy="366713"/>
          </a:xfrm>
          <a:prstGeom prst="rect">
            <a:avLst/>
          </a:prstGeom>
          <a:noFill/>
          <a:ln w="9525">
            <a:noFill/>
            <a:miter lim="800000"/>
            <a:headEnd/>
            <a:tailEnd/>
          </a:ln>
        </p:spPr>
        <p:txBody>
          <a:bodyPr>
            <a:spAutoFit/>
          </a:bodyPr>
          <a:lstStyle/>
          <a:p>
            <a:pPr>
              <a:spcBef>
                <a:spcPct val="50000"/>
              </a:spcBef>
            </a:pPr>
            <a:r>
              <a:rPr lang="en-US" sz="1800">
                <a:latin typeface="Verdana" pitchFamily="34" charset="0"/>
              </a:rPr>
              <a:t>Comments</a:t>
            </a:r>
          </a:p>
        </p:txBody>
      </p:sp>
      <p:sp>
        <p:nvSpPr>
          <p:cNvPr id="16392" name="Text Box 11"/>
          <p:cNvSpPr txBox="1">
            <a:spLocks noChangeArrowheads="1"/>
          </p:cNvSpPr>
          <p:nvPr/>
        </p:nvSpPr>
        <p:spPr bwMode="auto">
          <a:xfrm>
            <a:off x="2209800" y="1905000"/>
            <a:ext cx="1524000" cy="366713"/>
          </a:xfrm>
          <a:prstGeom prst="rect">
            <a:avLst/>
          </a:prstGeom>
          <a:noFill/>
          <a:ln w="9525">
            <a:noFill/>
            <a:miter lim="800000"/>
            <a:headEnd/>
            <a:tailEnd/>
          </a:ln>
        </p:spPr>
        <p:txBody>
          <a:bodyPr>
            <a:spAutoFit/>
          </a:bodyPr>
          <a:lstStyle/>
          <a:p>
            <a:pPr>
              <a:spcBef>
                <a:spcPct val="50000"/>
              </a:spcBef>
            </a:pPr>
            <a:r>
              <a:rPr lang="en-US" sz="1800">
                <a:latin typeface="Verdana" pitchFamily="34" charset="0"/>
              </a:rPr>
              <a:t>m-file path</a:t>
            </a:r>
          </a:p>
        </p:txBody>
      </p:sp>
      <p:sp>
        <p:nvSpPr>
          <p:cNvPr id="16393" name="Text Box 12"/>
          <p:cNvSpPr txBox="1">
            <a:spLocks noChangeArrowheads="1"/>
          </p:cNvSpPr>
          <p:nvPr/>
        </p:nvSpPr>
        <p:spPr bwMode="auto">
          <a:xfrm>
            <a:off x="3581400" y="3429000"/>
            <a:ext cx="1219200" cy="366713"/>
          </a:xfrm>
          <a:prstGeom prst="rect">
            <a:avLst/>
          </a:prstGeom>
          <a:noFill/>
          <a:ln w="9525">
            <a:noFill/>
            <a:miter lim="800000"/>
            <a:headEnd/>
            <a:tailEnd/>
          </a:ln>
        </p:spPr>
        <p:txBody>
          <a:bodyPr>
            <a:spAutoFit/>
          </a:bodyPr>
          <a:lstStyle/>
          <a:p>
            <a:pPr>
              <a:spcBef>
                <a:spcPct val="50000"/>
              </a:spcBef>
            </a:pPr>
            <a:r>
              <a:rPr lang="en-US" sz="1800">
                <a:latin typeface="Verdana" pitchFamily="34" charset="0"/>
              </a:rPr>
              <a:t>Help file</a:t>
            </a:r>
          </a:p>
        </p:txBody>
      </p:sp>
      <p:sp>
        <p:nvSpPr>
          <p:cNvPr id="16394" name="Text Box 13"/>
          <p:cNvSpPr txBox="1">
            <a:spLocks noChangeArrowheads="1"/>
          </p:cNvSpPr>
          <p:nvPr/>
        </p:nvSpPr>
        <p:spPr bwMode="auto">
          <a:xfrm>
            <a:off x="609600" y="6248400"/>
            <a:ext cx="2667000" cy="366713"/>
          </a:xfrm>
          <a:prstGeom prst="rect">
            <a:avLst/>
          </a:prstGeom>
          <a:noFill/>
          <a:ln w="9525">
            <a:noFill/>
            <a:miter lim="800000"/>
            <a:headEnd/>
            <a:tailEnd/>
          </a:ln>
        </p:spPr>
        <p:txBody>
          <a:bodyPr>
            <a:spAutoFit/>
          </a:bodyPr>
          <a:lstStyle/>
          <a:p>
            <a:pPr>
              <a:spcBef>
                <a:spcPct val="50000"/>
              </a:spcBef>
            </a:pPr>
            <a:r>
              <a:rPr lang="en-US" sz="1800">
                <a:latin typeface="Verdana" pitchFamily="34" charset="0"/>
              </a:rPr>
              <a:t>Possible breakpoints</a:t>
            </a:r>
          </a:p>
        </p:txBody>
      </p:sp>
      <p:sp>
        <p:nvSpPr>
          <p:cNvPr id="16395" name="Line 14"/>
          <p:cNvSpPr>
            <a:spLocks noChangeShapeType="1"/>
          </p:cNvSpPr>
          <p:nvPr/>
        </p:nvSpPr>
        <p:spPr bwMode="auto">
          <a:xfrm flipH="1">
            <a:off x="2819400" y="2209800"/>
            <a:ext cx="152400" cy="457200"/>
          </a:xfrm>
          <a:prstGeom prst="line">
            <a:avLst/>
          </a:prstGeom>
          <a:noFill/>
          <a:ln w="19050">
            <a:solidFill>
              <a:schemeClr val="tx1"/>
            </a:solidFill>
            <a:round/>
            <a:headEnd/>
            <a:tailEnd type="triangle" w="med" len="med"/>
          </a:ln>
        </p:spPr>
        <p:txBody>
          <a:bodyPr/>
          <a:lstStyle/>
          <a:p>
            <a:endParaRPr lang="en-US"/>
          </a:p>
        </p:txBody>
      </p:sp>
      <p:sp>
        <p:nvSpPr>
          <p:cNvPr id="16396" name="Line 15"/>
          <p:cNvSpPr>
            <a:spLocks noChangeShapeType="1"/>
          </p:cNvSpPr>
          <p:nvPr/>
        </p:nvSpPr>
        <p:spPr bwMode="auto">
          <a:xfrm>
            <a:off x="381000" y="1981200"/>
            <a:ext cx="685800" cy="2133600"/>
          </a:xfrm>
          <a:prstGeom prst="line">
            <a:avLst/>
          </a:prstGeom>
          <a:noFill/>
          <a:ln w="19050">
            <a:solidFill>
              <a:schemeClr val="tx1"/>
            </a:solidFill>
            <a:round/>
            <a:headEnd/>
            <a:tailEnd type="triangle" w="med" len="med"/>
          </a:ln>
        </p:spPr>
        <p:txBody>
          <a:bodyPr/>
          <a:lstStyle/>
          <a:p>
            <a:endParaRPr lang="en-US"/>
          </a:p>
        </p:txBody>
      </p:sp>
      <p:sp>
        <p:nvSpPr>
          <p:cNvPr id="16397" name="Line 16"/>
          <p:cNvSpPr>
            <a:spLocks noChangeShapeType="1"/>
          </p:cNvSpPr>
          <p:nvPr/>
        </p:nvSpPr>
        <p:spPr bwMode="auto">
          <a:xfrm flipV="1">
            <a:off x="1295400" y="5257800"/>
            <a:ext cx="0" cy="990600"/>
          </a:xfrm>
          <a:prstGeom prst="line">
            <a:avLst/>
          </a:prstGeom>
          <a:noFill/>
          <a:ln w="19050">
            <a:solidFill>
              <a:schemeClr val="tx1"/>
            </a:solidFill>
            <a:round/>
            <a:headEnd/>
            <a:tailEnd type="triangle" w="med" len="med"/>
          </a:ln>
        </p:spPr>
        <p:txBody>
          <a:bodyPr/>
          <a:lstStyle/>
          <a:p>
            <a:endParaRPr lang="en-US"/>
          </a:p>
        </p:txBody>
      </p:sp>
      <p:sp>
        <p:nvSpPr>
          <p:cNvPr id="16398" name="Line 17"/>
          <p:cNvSpPr>
            <a:spLocks noChangeShapeType="1"/>
          </p:cNvSpPr>
          <p:nvPr/>
        </p:nvSpPr>
        <p:spPr bwMode="auto">
          <a:xfrm>
            <a:off x="4267200" y="1676400"/>
            <a:ext cx="93663" cy="1023938"/>
          </a:xfrm>
          <a:prstGeom prst="line">
            <a:avLst/>
          </a:prstGeom>
          <a:noFill/>
          <a:ln w="19050">
            <a:solidFill>
              <a:schemeClr val="tx1"/>
            </a:solidFill>
            <a:round/>
            <a:headEnd/>
            <a:tailEnd type="triangle" w="med" len="med"/>
          </a:ln>
        </p:spPr>
        <p:txBody>
          <a:bodyPr/>
          <a:lstStyle/>
          <a:p>
            <a:endParaRPr lang="en-US"/>
          </a:p>
        </p:txBody>
      </p:sp>
      <p:sp>
        <p:nvSpPr>
          <p:cNvPr id="16399" name="Line 18"/>
          <p:cNvSpPr>
            <a:spLocks noChangeShapeType="1"/>
          </p:cNvSpPr>
          <p:nvPr/>
        </p:nvSpPr>
        <p:spPr bwMode="auto">
          <a:xfrm flipH="1">
            <a:off x="3962400" y="2438400"/>
            <a:ext cx="1600200" cy="762000"/>
          </a:xfrm>
          <a:prstGeom prst="line">
            <a:avLst/>
          </a:prstGeom>
          <a:noFill/>
          <a:ln w="19050">
            <a:solidFill>
              <a:schemeClr val="tx1"/>
            </a:solidFill>
            <a:round/>
            <a:headEnd/>
            <a:tailEnd type="triangle" w="med" len="med"/>
          </a:ln>
        </p:spPr>
        <p:txBody>
          <a:bodyPr/>
          <a:lstStyle/>
          <a:p>
            <a:endParaRPr lang="en-US"/>
          </a:p>
        </p:txBody>
      </p:sp>
      <p:sp>
        <p:nvSpPr>
          <p:cNvPr id="16400" name="Line 19"/>
          <p:cNvSpPr>
            <a:spLocks noChangeShapeType="1"/>
          </p:cNvSpPr>
          <p:nvPr/>
        </p:nvSpPr>
        <p:spPr bwMode="auto">
          <a:xfrm flipH="1">
            <a:off x="4572000" y="2438400"/>
            <a:ext cx="990600" cy="762000"/>
          </a:xfrm>
          <a:prstGeom prst="line">
            <a:avLst/>
          </a:prstGeom>
          <a:noFill/>
          <a:ln w="19050">
            <a:solidFill>
              <a:schemeClr val="tx1"/>
            </a:solidFill>
            <a:round/>
            <a:headEnd/>
            <a:tailEnd type="triangle" w="med" len="med"/>
          </a:ln>
        </p:spPr>
        <p:txBody>
          <a:bodyPr/>
          <a:lstStyle/>
          <a:p>
            <a:endParaRPr lang="en-US"/>
          </a:p>
        </p:txBody>
      </p:sp>
      <p:sp>
        <p:nvSpPr>
          <p:cNvPr id="16401" name="Line 20"/>
          <p:cNvSpPr>
            <a:spLocks noChangeShapeType="1"/>
          </p:cNvSpPr>
          <p:nvPr/>
        </p:nvSpPr>
        <p:spPr bwMode="auto">
          <a:xfrm flipH="1">
            <a:off x="5029200" y="2438400"/>
            <a:ext cx="533400" cy="762000"/>
          </a:xfrm>
          <a:prstGeom prst="line">
            <a:avLst/>
          </a:prstGeom>
          <a:noFill/>
          <a:ln w="19050">
            <a:solidFill>
              <a:schemeClr val="tx1"/>
            </a:solidFill>
            <a:round/>
            <a:headEnd/>
            <a:tailEnd type="triangle" w="med" len="med"/>
          </a:ln>
        </p:spPr>
        <p:txBody>
          <a:bodyPr/>
          <a:lstStyle/>
          <a:p>
            <a:endParaRPr lang="en-US"/>
          </a:p>
        </p:txBody>
      </p:sp>
      <p:sp>
        <p:nvSpPr>
          <p:cNvPr id="16402" name="Line 21"/>
          <p:cNvSpPr>
            <a:spLocks noChangeShapeType="1"/>
          </p:cNvSpPr>
          <p:nvPr/>
        </p:nvSpPr>
        <p:spPr bwMode="auto">
          <a:xfrm flipH="1" flipV="1">
            <a:off x="4419600" y="4876800"/>
            <a:ext cx="457200" cy="457200"/>
          </a:xfrm>
          <a:prstGeom prst="line">
            <a:avLst/>
          </a:prstGeom>
          <a:noFill/>
          <a:ln w="19050">
            <a:solidFill>
              <a:schemeClr val="tx1"/>
            </a:solidFill>
            <a:round/>
            <a:headEnd/>
            <a:tailEnd type="triangle" w="med" len="med"/>
          </a:ln>
        </p:spPr>
        <p:txBody>
          <a:bodyPr/>
          <a:lstStyle/>
          <a:p>
            <a:endParaRPr lang="en-US"/>
          </a:p>
        </p:txBody>
      </p:sp>
      <p:sp>
        <p:nvSpPr>
          <p:cNvPr id="16403" name="Line 22"/>
          <p:cNvSpPr>
            <a:spLocks noChangeShapeType="1"/>
          </p:cNvSpPr>
          <p:nvPr/>
        </p:nvSpPr>
        <p:spPr bwMode="auto">
          <a:xfrm flipH="1" flipV="1">
            <a:off x="4724400" y="4419600"/>
            <a:ext cx="152400" cy="914400"/>
          </a:xfrm>
          <a:prstGeom prst="line">
            <a:avLst/>
          </a:prstGeom>
          <a:noFill/>
          <a:ln w="19050">
            <a:solidFill>
              <a:schemeClr val="tx1"/>
            </a:solidFill>
            <a:round/>
            <a:headEnd/>
            <a:tailEnd type="triangle" w="med" len="med"/>
          </a:ln>
        </p:spPr>
        <p:txBody>
          <a:bodyPr/>
          <a:lstStyle/>
          <a:p>
            <a:endParaRPr lang="en-US"/>
          </a:p>
        </p:txBody>
      </p:sp>
      <p:sp>
        <p:nvSpPr>
          <p:cNvPr id="16404" name="Line 23"/>
          <p:cNvSpPr>
            <a:spLocks noChangeShapeType="1"/>
          </p:cNvSpPr>
          <p:nvPr/>
        </p:nvSpPr>
        <p:spPr bwMode="auto">
          <a:xfrm flipH="1">
            <a:off x="2819400" y="3581400"/>
            <a:ext cx="838200" cy="0"/>
          </a:xfrm>
          <a:prstGeom prst="line">
            <a:avLst/>
          </a:prstGeom>
          <a:noFill/>
          <a:ln w="19050">
            <a:solidFill>
              <a:schemeClr val="tx1"/>
            </a:solidFill>
            <a:round/>
            <a:headEnd/>
            <a:tailEnd type="triangle" w="med" len="med"/>
          </a:ln>
        </p:spPr>
        <p:txBody>
          <a:bodyPr/>
          <a:lstStyle/>
          <a:p>
            <a:endParaRPr lang="en-US"/>
          </a:p>
        </p:txBody>
      </p:sp>
      <p:sp>
        <p:nvSpPr>
          <p:cNvPr id="16405" name="Line 24"/>
          <p:cNvSpPr>
            <a:spLocks noChangeShapeType="1"/>
          </p:cNvSpPr>
          <p:nvPr/>
        </p:nvSpPr>
        <p:spPr bwMode="auto">
          <a:xfrm flipH="1">
            <a:off x="3200400" y="3581400"/>
            <a:ext cx="457200" cy="152400"/>
          </a:xfrm>
          <a:prstGeom prst="line">
            <a:avLst/>
          </a:prstGeom>
          <a:noFill/>
          <a:ln w="19050">
            <a:solidFill>
              <a:schemeClr val="tx1"/>
            </a:solidFill>
            <a:round/>
            <a:headEnd/>
            <a:tailEnd type="triangle" w="med" len="med"/>
          </a:ln>
        </p:spPr>
        <p:txBody>
          <a:bodyPr/>
          <a:lstStyle/>
          <a:p>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228600"/>
            <a:ext cx="8229600" cy="715963"/>
          </a:xfrm>
        </p:spPr>
        <p:txBody>
          <a:bodyPr/>
          <a:lstStyle/>
          <a:p>
            <a:pPr eaLnBrk="1" hangingPunct="1"/>
            <a:r>
              <a:rPr lang="en-US" sz="2800" smtClean="0"/>
              <a:t>Do Your Real Work (Scripts) in </a:t>
            </a:r>
            <a:r>
              <a:rPr lang="en-US" sz="2800" smtClean="0">
                <a:solidFill>
                  <a:srgbClr val="0000FF"/>
                </a:solidFill>
              </a:rPr>
              <a:t>The Editor</a:t>
            </a:r>
            <a:r>
              <a:rPr lang="en-US" sz="2800" smtClean="0"/>
              <a:t>, where you make </a:t>
            </a:r>
            <a:r>
              <a:rPr lang="en-US" sz="2800" smtClean="0">
                <a:solidFill>
                  <a:srgbClr val="0000FF"/>
                </a:solidFill>
              </a:rPr>
              <a:t>.m Files</a:t>
            </a:r>
          </a:p>
        </p:txBody>
      </p:sp>
      <p:pic>
        <p:nvPicPr>
          <p:cNvPr id="17411" name="Picture 4"/>
          <p:cNvPicPr>
            <a:picLocks noChangeAspect="1" noChangeArrowheads="1"/>
          </p:cNvPicPr>
          <p:nvPr/>
        </p:nvPicPr>
        <p:blipFill>
          <a:blip r:embed="rId3" cstate="print"/>
          <a:srcRect/>
          <a:stretch>
            <a:fillRect/>
          </a:stretch>
        </p:blipFill>
        <p:spPr bwMode="auto">
          <a:xfrm>
            <a:off x="457200" y="1066800"/>
            <a:ext cx="7162800" cy="5676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smtClean="0"/>
              <a:t>Scripts: Overview</a:t>
            </a:r>
          </a:p>
        </p:txBody>
      </p:sp>
      <p:sp>
        <p:nvSpPr>
          <p:cNvPr id="38915" name="Rectangle 3"/>
          <p:cNvSpPr>
            <a:spLocks noGrp="1" noChangeArrowheads="1"/>
          </p:cNvSpPr>
          <p:nvPr>
            <p:ph type="body" idx="1"/>
          </p:nvPr>
        </p:nvSpPr>
        <p:spPr/>
        <p:txBody>
          <a:bodyPr/>
          <a:lstStyle/>
          <a:p>
            <a:pPr eaLnBrk="1" hangingPunct="1"/>
            <a:r>
              <a:rPr lang="en-US" smtClean="0"/>
              <a:t>Scripts are </a:t>
            </a:r>
          </a:p>
          <a:p>
            <a:pPr lvl="2" eaLnBrk="1" hangingPunct="1"/>
            <a:r>
              <a:rPr lang="en-US" smtClean="0"/>
              <a:t>written in the Matlab editor</a:t>
            </a:r>
          </a:p>
          <a:p>
            <a:pPr lvl="2" eaLnBrk="1" hangingPunct="1"/>
            <a:r>
              <a:rPr lang="en-US" smtClean="0"/>
              <a:t>saved as m-files (.m extension)</a:t>
            </a:r>
          </a:p>
          <a:p>
            <a:pPr lvl="2" eaLnBrk="1" hangingPunct="1"/>
            <a:r>
              <a:rPr lang="en-US" smtClean="0"/>
              <a:t>evaluated line by line</a:t>
            </a:r>
          </a:p>
          <a:p>
            <a:pPr eaLnBrk="1" hangingPunct="1"/>
            <a:endParaRPr lang="en-US" smtClean="0"/>
          </a:p>
          <a:p>
            <a:pPr eaLnBrk="1" hangingPunct="1"/>
            <a:r>
              <a:rPr lang="en-US" smtClean="0"/>
              <a:t>To create an m-file from command-line</a:t>
            </a:r>
          </a:p>
          <a:p>
            <a:pPr lvl="1" eaLnBrk="1" hangingPunct="1"/>
            <a:r>
              <a:rPr lang="en-US" smtClean="0"/>
              <a:t>edit myScript.m</a:t>
            </a:r>
          </a:p>
          <a:p>
            <a:pPr eaLnBrk="1" hangingPunct="1"/>
            <a:r>
              <a:rPr lang="en-US" smtClean="0"/>
              <a:t>or click</a:t>
            </a:r>
          </a:p>
        </p:txBody>
      </p:sp>
      <p:pic>
        <p:nvPicPr>
          <p:cNvPr id="38916" name="Picture 4"/>
          <p:cNvPicPr>
            <a:picLocks noChangeAspect="1" noChangeArrowheads="1"/>
          </p:cNvPicPr>
          <p:nvPr/>
        </p:nvPicPr>
        <p:blipFill>
          <a:blip r:embed="rId3" cstate="print"/>
          <a:srcRect/>
          <a:stretch>
            <a:fillRect/>
          </a:stretch>
        </p:blipFill>
        <p:spPr bwMode="auto">
          <a:xfrm>
            <a:off x="990600" y="4953000"/>
            <a:ext cx="6732588" cy="1085850"/>
          </a:xfrm>
          <a:prstGeom prst="rect">
            <a:avLst/>
          </a:prstGeom>
          <a:noFill/>
          <a:ln w="9525">
            <a:noFill/>
            <a:miter lim="800000"/>
            <a:headEnd/>
            <a:tailEnd/>
          </a:ln>
        </p:spPr>
      </p:pic>
      <p:sp>
        <p:nvSpPr>
          <p:cNvPr id="38917" name="Line 5"/>
          <p:cNvSpPr>
            <a:spLocks noChangeShapeType="1"/>
          </p:cNvSpPr>
          <p:nvPr/>
        </p:nvSpPr>
        <p:spPr bwMode="auto">
          <a:xfrm flipH="1">
            <a:off x="1066800" y="4191000"/>
            <a:ext cx="457200" cy="1447800"/>
          </a:xfrm>
          <a:prstGeom prst="line">
            <a:avLst/>
          </a:prstGeom>
          <a:noFill/>
          <a:ln w="19050">
            <a:solidFill>
              <a:schemeClr val="tx1"/>
            </a:solidFill>
            <a:round/>
            <a:headEnd/>
            <a:tailEnd type="triangle" w="med" len="med"/>
          </a:ln>
        </p:spPr>
        <p:txBody>
          <a:bodyPr/>
          <a:lstStyle/>
          <a:p>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dirty="0" smtClean="0"/>
              <a:t>Scripts: Exercise 1</a:t>
            </a:r>
          </a:p>
        </p:txBody>
      </p:sp>
      <p:sp>
        <p:nvSpPr>
          <p:cNvPr id="36867" name="Rectangle 3"/>
          <p:cNvSpPr>
            <a:spLocks noGrp="1" noChangeArrowheads="1"/>
          </p:cNvSpPr>
          <p:nvPr>
            <p:ph type="body" idx="1"/>
          </p:nvPr>
        </p:nvSpPr>
        <p:spPr>
          <a:xfrm>
            <a:off x="457200" y="1371600"/>
            <a:ext cx="8229600" cy="5181600"/>
          </a:xfrm>
        </p:spPr>
        <p:txBody>
          <a:bodyPr/>
          <a:lstStyle/>
          <a:p>
            <a:pPr eaLnBrk="1" hangingPunct="1">
              <a:buFontTx/>
              <a:buNone/>
            </a:pPr>
            <a:r>
              <a:rPr lang="en-US" dirty="0" smtClean="0"/>
              <a:t>% This is practice script1.m:</a:t>
            </a:r>
          </a:p>
          <a:p>
            <a:pPr eaLnBrk="1" hangingPunct="1">
              <a:buFontTx/>
              <a:buNone/>
            </a:pPr>
            <a:r>
              <a:rPr lang="en-US" dirty="0" smtClean="0"/>
              <a:t>% Let's assume a and b are the lengths of 2 sides </a:t>
            </a:r>
          </a:p>
          <a:p>
            <a:pPr eaLnBrk="1" hangingPunct="1">
              <a:buFontTx/>
              <a:buNone/>
            </a:pPr>
            <a:r>
              <a:rPr lang="en-US" dirty="0" smtClean="0"/>
              <a:t>% of a right %triangle </a:t>
            </a:r>
          </a:p>
          <a:p>
            <a:pPr eaLnBrk="1" hangingPunct="1">
              <a:buFontTx/>
              <a:buNone/>
            </a:pPr>
            <a:r>
              <a:rPr lang="en-US" dirty="0" smtClean="0"/>
              <a:t>%Calculate the length of the other side (the hypotenuse, c) using the Pythagorean formula: c^2=a^2 + b^2 </a:t>
            </a:r>
          </a:p>
          <a:p>
            <a:pPr eaLnBrk="1" hangingPunct="1"/>
            <a:endParaRPr lang="en-US" dirty="0" smtClean="0"/>
          </a:p>
          <a:p>
            <a:pPr lvl="1" eaLnBrk="1" hangingPunct="1"/>
            <a:r>
              <a:rPr lang="en-US" dirty="0" smtClean="0"/>
              <a:t>Assume side a=3 and side b=4</a:t>
            </a:r>
          </a:p>
          <a:p>
            <a:pPr lvl="1" eaLnBrk="1" hangingPunct="1"/>
            <a:endParaRPr lang="en-US" dirty="0" smtClean="0"/>
          </a:p>
          <a:p>
            <a:pPr eaLnBrk="1" hangingPunct="1">
              <a:buFontTx/>
              <a:buNone/>
            </a:pPr>
            <a:endParaRPr lang="en-US"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sz="2800" smtClean="0"/>
              <a:t>Why Script when can make function</a:t>
            </a:r>
          </a:p>
        </p:txBody>
      </p:sp>
      <p:sp>
        <p:nvSpPr>
          <p:cNvPr id="39939" name="Text Box 4"/>
          <p:cNvSpPr txBox="1">
            <a:spLocks noChangeArrowheads="1"/>
          </p:cNvSpPr>
          <p:nvPr/>
        </p:nvSpPr>
        <p:spPr bwMode="auto">
          <a:xfrm>
            <a:off x="457200" y="1295400"/>
            <a:ext cx="7620000" cy="4859338"/>
          </a:xfrm>
          <a:prstGeom prst="rect">
            <a:avLst/>
          </a:prstGeom>
          <a:noFill/>
          <a:ln w="9525">
            <a:noFill/>
            <a:miter lim="800000"/>
            <a:headEnd/>
            <a:tailEnd/>
          </a:ln>
        </p:spPr>
        <p:txBody>
          <a:bodyPr>
            <a:spAutoFit/>
          </a:bodyPr>
          <a:lstStyle/>
          <a:p>
            <a:r>
              <a:rPr lang="en-US" dirty="0"/>
              <a:t>% This is practice </a:t>
            </a:r>
            <a:r>
              <a:rPr lang="en-US" dirty="0" smtClean="0"/>
              <a:t>script1.m</a:t>
            </a:r>
            <a:r>
              <a:rPr lang="en-US" dirty="0"/>
              <a:t>:</a:t>
            </a:r>
          </a:p>
          <a:p>
            <a:r>
              <a:rPr lang="en-US" dirty="0"/>
              <a:t>% Let's assume a and b are the lengths of 2 sides </a:t>
            </a:r>
          </a:p>
          <a:p>
            <a:r>
              <a:rPr lang="en-US" dirty="0"/>
              <a:t>% of a right %triangle </a:t>
            </a:r>
          </a:p>
          <a:p>
            <a:r>
              <a:rPr lang="en-US" dirty="0"/>
              <a:t>%Calculate the length of the other side (the hypotenuse, c) using the</a:t>
            </a:r>
          </a:p>
          <a:p>
            <a:r>
              <a:rPr lang="en-US" dirty="0"/>
              <a:t>% Pythagorean formula: c^2=a^2 + b^2 </a:t>
            </a:r>
          </a:p>
          <a:p>
            <a:r>
              <a:rPr lang="en-US" dirty="0"/>
              <a:t> </a:t>
            </a:r>
          </a:p>
          <a:p>
            <a:r>
              <a:rPr lang="en-US" dirty="0"/>
              <a:t> </a:t>
            </a:r>
          </a:p>
          <a:p>
            <a:r>
              <a:rPr lang="en-US" dirty="0"/>
              <a:t>%First define 2 variables:</a:t>
            </a:r>
          </a:p>
          <a:p>
            <a:r>
              <a:rPr lang="en-US" dirty="0"/>
              <a:t> </a:t>
            </a:r>
          </a:p>
          <a:p>
            <a:r>
              <a:rPr lang="en-US" dirty="0"/>
              <a:t>a = 3;</a:t>
            </a:r>
          </a:p>
          <a:p>
            <a:r>
              <a:rPr lang="en-US" dirty="0"/>
              <a:t>b = 4;</a:t>
            </a:r>
          </a:p>
          <a:p>
            <a:r>
              <a:rPr lang="en-US" dirty="0"/>
              <a:t> </a:t>
            </a:r>
          </a:p>
          <a:p>
            <a:r>
              <a:rPr lang="en-US" dirty="0"/>
              <a:t>c = </a:t>
            </a:r>
            <a:r>
              <a:rPr lang="en-US" dirty="0" err="1"/>
              <a:t>sqrt</a:t>
            </a:r>
            <a:r>
              <a:rPr lang="en-US" dirty="0"/>
              <a:t>(a*a + b*b);</a:t>
            </a:r>
          </a:p>
          <a:p>
            <a:r>
              <a:rPr lang="en-US" dirty="0"/>
              <a:t> </a:t>
            </a:r>
          </a:p>
          <a:p>
            <a:r>
              <a:rPr lang="en-US" dirty="0"/>
              <a:t>%and, let's see the result:</a:t>
            </a:r>
          </a:p>
          <a:p>
            <a:r>
              <a:rPr lang="en-US" dirty="0"/>
              <a:t> </a:t>
            </a:r>
          </a:p>
          <a:p>
            <a:r>
              <a:rPr lang="en-US" dirty="0"/>
              <a:t>c</a:t>
            </a:r>
          </a:p>
          <a:p>
            <a:endParaRPr lang="en-US" dirty="0"/>
          </a:p>
          <a:p>
            <a:pPr>
              <a:spcBef>
                <a:spcPct val="50000"/>
              </a:spcBef>
            </a:pP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US" smtClean="0"/>
              <a:t>User-defined Functions</a:t>
            </a:r>
          </a:p>
        </p:txBody>
      </p:sp>
      <p:sp>
        <p:nvSpPr>
          <p:cNvPr id="41987" name="Rectangle 3"/>
          <p:cNvSpPr>
            <a:spLocks noGrp="1" noChangeArrowheads="1"/>
          </p:cNvSpPr>
          <p:nvPr>
            <p:ph type="body" idx="1"/>
          </p:nvPr>
        </p:nvSpPr>
        <p:spPr>
          <a:xfrm>
            <a:off x="457200" y="1371600"/>
            <a:ext cx="8229600" cy="5181600"/>
          </a:xfrm>
        </p:spPr>
        <p:txBody>
          <a:bodyPr/>
          <a:lstStyle/>
          <a:p>
            <a:pPr eaLnBrk="1" hangingPunct="1"/>
            <a:r>
              <a:rPr lang="en-US" dirty="0" smtClean="0"/>
              <a:t>Some comments about the function declaration</a:t>
            </a:r>
          </a:p>
          <a:p>
            <a:pPr eaLnBrk="1" hangingPunct="1"/>
            <a:endParaRPr lang="en-US" dirty="0" smtClean="0"/>
          </a:p>
          <a:p>
            <a:pPr eaLnBrk="1" hangingPunct="1"/>
            <a:endParaRPr lang="en-US" dirty="0" smtClean="0"/>
          </a:p>
          <a:p>
            <a:pPr eaLnBrk="1" hangingPunct="1"/>
            <a:endParaRPr lang="en-US" dirty="0" smtClean="0"/>
          </a:p>
          <a:p>
            <a:pPr eaLnBrk="1" hangingPunct="1"/>
            <a:endParaRPr lang="en-US" dirty="0" smtClean="0"/>
          </a:p>
          <a:p>
            <a:pPr eaLnBrk="1" hangingPunct="1"/>
            <a:endParaRPr lang="en-US" dirty="0" smtClean="0"/>
          </a:p>
          <a:p>
            <a:pPr eaLnBrk="1" hangingPunct="1"/>
            <a:endParaRPr lang="en-US" dirty="0" smtClean="0"/>
          </a:p>
          <a:p>
            <a:pPr eaLnBrk="1" hangingPunct="1"/>
            <a:endParaRPr lang="en-US" dirty="0" smtClean="0"/>
          </a:p>
          <a:p>
            <a:pPr eaLnBrk="1" hangingPunct="1"/>
            <a:endParaRPr lang="en-US" dirty="0" smtClean="0"/>
          </a:p>
          <a:p>
            <a:pPr eaLnBrk="1" hangingPunct="1"/>
            <a:r>
              <a:rPr lang="en-US" dirty="0" smtClean="0">
                <a:solidFill>
                  <a:srgbClr val="FF6600"/>
                </a:solidFill>
              </a:rPr>
              <a:t>No need for return:</a:t>
            </a:r>
            <a:r>
              <a:rPr lang="en-US" dirty="0" smtClean="0"/>
              <a:t> </a:t>
            </a:r>
            <a:r>
              <a:rPr lang="en-US" dirty="0" err="1" smtClean="0"/>
              <a:t>Matlab</a:t>
            </a:r>
            <a:r>
              <a:rPr lang="en-US" dirty="0" smtClean="0"/>
              <a:t> returns the variables whose names match those in the function declaration</a:t>
            </a:r>
          </a:p>
          <a:p>
            <a:pPr eaLnBrk="1" hangingPunct="1"/>
            <a:r>
              <a:rPr lang="en-US" dirty="0" smtClean="0">
                <a:solidFill>
                  <a:srgbClr val="FF6600"/>
                </a:solidFill>
              </a:rPr>
              <a:t>Variable scope:</a:t>
            </a:r>
            <a:r>
              <a:rPr lang="en-US" dirty="0" smtClean="0"/>
              <a:t> Any variables created within the function but not returned disappear after the function stops running</a:t>
            </a:r>
          </a:p>
          <a:p>
            <a:pPr eaLnBrk="1" hangingPunct="1"/>
            <a:r>
              <a:rPr lang="en-US" dirty="0" smtClean="0"/>
              <a:t>Can have variable input arguments (see </a:t>
            </a:r>
            <a:r>
              <a:rPr lang="en-US" b="1" dirty="0" smtClean="0">
                <a:solidFill>
                  <a:srgbClr val="FF6600"/>
                </a:solidFill>
              </a:rPr>
              <a:t>help </a:t>
            </a:r>
            <a:r>
              <a:rPr lang="en-US" b="1" dirty="0" err="1" smtClean="0">
                <a:solidFill>
                  <a:srgbClr val="FF6600"/>
                </a:solidFill>
              </a:rPr>
              <a:t>varargin</a:t>
            </a:r>
            <a:r>
              <a:rPr lang="en-US" dirty="0" smtClean="0"/>
              <a:t>)</a:t>
            </a:r>
          </a:p>
        </p:txBody>
      </p:sp>
      <p:grpSp>
        <p:nvGrpSpPr>
          <p:cNvPr id="41988" name="Group 14"/>
          <p:cNvGrpSpPr>
            <a:grpSpLocks/>
          </p:cNvGrpSpPr>
          <p:nvPr/>
        </p:nvGrpSpPr>
        <p:grpSpPr bwMode="auto">
          <a:xfrm>
            <a:off x="457200" y="1828800"/>
            <a:ext cx="7924800" cy="2698750"/>
            <a:chOff x="288" y="1152"/>
            <a:chExt cx="4992" cy="1700"/>
          </a:xfrm>
        </p:grpSpPr>
        <p:sp>
          <p:nvSpPr>
            <p:cNvPr id="41989" name="Text Box 4"/>
            <p:cNvSpPr txBox="1">
              <a:spLocks noChangeArrowheads="1"/>
            </p:cNvSpPr>
            <p:nvPr/>
          </p:nvSpPr>
          <p:spPr bwMode="auto">
            <a:xfrm>
              <a:off x="1344" y="1488"/>
              <a:ext cx="2928" cy="231"/>
            </a:xfrm>
            <a:prstGeom prst="rect">
              <a:avLst/>
            </a:prstGeom>
            <a:noFill/>
            <a:ln w="9525">
              <a:noFill/>
              <a:miter lim="800000"/>
              <a:headEnd/>
              <a:tailEnd/>
            </a:ln>
          </p:spPr>
          <p:txBody>
            <a:bodyPr>
              <a:spAutoFit/>
            </a:bodyPr>
            <a:lstStyle/>
            <a:p>
              <a:r>
                <a:rPr lang="en-US" sz="1800">
                  <a:solidFill>
                    <a:srgbClr val="0000FF"/>
                  </a:solidFill>
                  <a:latin typeface="Verdana" pitchFamily="34" charset="0"/>
                </a:rPr>
                <a:t>function</a:t>
              </a:r>
              <a:r>
                <a:rPr lang="en-US" sz="1800">
                  <a:latin typeface="Verdana" pitchFamily="34" charset="0"/>
                </a:rPr>
                <a:t> [x, y, z] = </a:t>
              </a:r>
              <a:r>
                <a:rPr lang="en-US" sz="1800">
                  <a:solidFill>
                    <a:srgbClr val="FF3300"/>
                  </a:solidFill>
                  <a:latin typeface="Verdana" pitchFamily="34" charset="0"/>
                </a:rPr>
                <a:t>funName</a:t>
              </a:r>
              <a:r>
                <a:rPr lang="en-US" sz="1800">
                  <a:latin typeface="Verdana" pitchFamily="34" charset="0"/>
                </a:rPr>
                <a:t>(</a:t>
              </a:r>
              <a:r>
                <a:rPr lang="en-US" sz="1800">
                  <a:solidFill>
                    <a:srgbClr val="00FF00"/>
                  </a:solidFill>
                  <a:latin typeface="Verdana" pitchFamily="34" charset="0"/>
                </a:rPr>
                <a:t>in1</a:t>
              </a:r>
              <a:r>
                <a:rPr lang="en-US" sz="1800">
                  <a:latin typeface="Verdana" pitchFamily="34" charset="0"/>
                </a:rPr>
                <a:t>, </a:t>
              </a:r>
              <a:r>
                <a:rPr lang="en-US" sz="1800">
                  <a:solidFill>
                    <a:srgbClr val="00FF00"/>
                  </a:solidFill>
                  <a:latin typeface="Verdana" pitchFamily="34" charset="0"/>
                </a:rPr>
                <a:t>in2</a:t>
              </a:r>
              <a:r>
                <a:rPr lang="en-US" sz="1800">
                  <a:latin typeface="Verdana" pitchFamily="34" charset="0"/>
                </a:rPr>
                <a:t>)</a:t>
              </a:r>
            </a:p>
          </p:txBody>
        </p:sp>
        <p:sp>
          <p:nvSpPr>
            <p:cNvPr id="41990" name="Text Box 5"/>
            <p:cNvSpPr txBox="1">
              <a:spLocks noChangeArrowheads="1"/>
            </p:cNvSpPr>
            <p:nvPr/>
          </p:nvSpPr>
          <p:spPr bwMode="auto">
            <a:xfrm>
              <a:off x="288" y="2016"/>
              <a:ext cx="1920" cy="404"/>
            </a:xfrm>
            <a:prstGeom prst="rect">
              <a:avLst/>
            </a:prstGeom>
            <a:noFill/>
            <a:ln w="9525">
              <a:noFill/>
              <a:miter lim="800000"/>
              <a:headEnd/>
              <a:tailEnd/>
            </a:ln>
          </p:spPr>
          <p:txBody>
            <a:bodyPr>
              <a:spAutoFit/>
            </a:bodyPr>
            <a:lstStyle/>
            <a:p>
              <a:pPr>
                <a:spcBef>
                  <a:spcPct val="50000"/>
                </a:spcBef>
              </a:pPr>
              <a:r>
                <a:rPr lang="en-US" sz="1800">
                  <a:solidFill>
                    <a:srgbClr val="0000FF"/>
                  </a:solidFill>
                  <a:latin typeface="Verdana" pitchFamily="34" charset="0"/>
                </a:rPr>
                <a:t>Must have the reserved word: function</a:t>
              </a:r>
            </a:p>
          </p:txBody>
        </p:sp>
        <p:sp>
          <p:nvSpPr>
            <p:cNvPr id="41991" name="Line 6"/>
            <p:cNvSpPr>
              <a:spLocks noChangeShapeType="1"/>
            </p:cNvSpPr>
            <p:nvPr/>
          </p:nvSpPr>
          <p:spPr bwMode="auto">
            <a:xfrm flipV="1">
              <a:off x="1344" y="1680"/>
              <a:ext cx="288" cy="288"/>
            </a:xfrm>
            <a:prstGeom prst="line">
              <a:avLst/>
            </a:prstGeom>
            <a:noFill/>
            <a:ln w="19050">
              <a:solidFill>
                <a:srgbClr val="0000FF"/>
              </a:solidFill>
              <a:round/>
              <a:headEnd/>
              <a:tailEnd type="triangle" w="med" len="med"/>
            </a:ln>
          </p:spPr>
          <p:txBody>
            <a:bodyPr/>
            <a:lstStyle/>
            <a:p>
              <a:endParaRPr lang="en-US"/>
            </a:p>
          </p:txBody>
        </p:sp>
        <p:sp>
          <p:nvSpPr>
            <p:cNvPr id="41992" name="Text Box 7"/>
            <p:cNvSpPr txBox="1">
              <a:spLocks noChangeArrowheads="1"/>
            </p:cNvSpPr>
            <p:nvPr/>
          </p:nvSpPr>
          <p:spPr bwMode="auto">
            <a:xfrm>
              <a:off x="2784" y="2016"/>
              <a:ext cx="1920" cy="404"/>
            </a:xfrm>
            <a:prstGeom prst="rect">
              <a:avLst/>
            </a:prstGeom>
            <a:noFill/>
            <a:ln w="9525">
              <a:noFill/>
              <a:miter lim="800000"/>
              <a:headEnd/>
              <a:tailEnd/>
            </a:ln>
          </p:spPr>
          <p:txBody>
            <a:bodyPr>
              <a:spAutoFit/>
            </a:bodyPr>
            <a:lstStyle/>
            <a:p>
              <a:pPr>
                <a:spcBef>
                  <a:spcPct val="50000"/>
                </a:spcBef>
              </a:pPr>
              <a:r>
                <a:rPr lang="en-US" sz="1800">
                  <a:solidFill>
                    <a:srgbClr val="FF3300"/>
                  </a:solidFill>
                  <a:latin typeface="Verdana" pitchFamily="34" charset="0"/>
                </a:rPr>
                <a:t>Function name should match m-file name</a:t>
              </a:r>
            </a:p>
          </p:txBody>
        </p:sp>
        <p:sp>
          <p:nvSpPr>
            <p:cNvPr id="41993" name="Line 8"/>
            <p:cNvSpPr>
              <a:spLocks noChangeShapeType="1"/>
            </p:cNvSpPr>
            <p:nvPr/>
          </p:nvSpPr>
          <p:spPr bwMode="auto">
            <a:xfrm flipH="1" flipV="1">
              <a:off x="3168" y="1680"/>
              <a:ext cx="192" cy="288"/>
            </a:xfrm>
            <a:prstGeom prst="line">
              <a:avLst/>
            </a:prstGeom>
            <a:noFill/>
            <a:ln w="19050">
              <a:solidFill>
                <a:srgbClr val="FF3300"/>
              </a:solidFill>
              <a:round/>
              <a:headEnd/>
              <a:tailEnd type="triangle" w="med" len="med"/>
            </a:ln>
          </p:spPr>
          <p:txBody>
            <a:bodyPr/>
            <a:lstStyle/>
            <a:p>
              <a:endParaRPr lang="en-US"/>
            </a:p>
          </p:txBody>
        </p:sp>
        <p:sp>
          <p:nvSpPr>
            <p:cNvPr id="41994" name="Text Box 9"/>
            <p:cNvSpPr txBox="1">
              <a:spLocks noChangeArrowheads="1"/>
            </p:cNvSpPr>
            <p:nvPr/>
          </p:nvSpPr>
          <p:spPr bwMode="auto">
            <a:xfrm>
              <a:off x="1344" y="2448"/>
              <a:ext cx="1920" cy="404"/>
            </a:xfrm>
            <a:prstGeom prst="rect">
              <a:avLst/>
            </a:prstGeom>
            <a:noFill/>
            <a:ln w="9525">
              <a:noFill/>
              <a:miter lim="800000"/>
              <a:headEnd/>
              <a:tailEnd/>
            </a:ln>
          </p:spPr>
          <p:txBody>
            <a:bodyPr>
              <a:spAutoFit/>
            </a:bodyPr>
            <a:lstStyle/>
            <a:p>
              <a:pPr>
                <a:spcBef>
                  <a:spcPct val="50000"/>
                </a:spcBef>
              </a:pPr>
              <a:r>
                <a:rPr lang="en-US" sz="1800">
                  <a:latin typeface="Verdana" pitchFamily="34" charset="0"/>
                </a:rPr>
                <a:t>If more than one output, must be in brackets</a:t>
              </a:r>
            </a:p>
          </p:txBody>
        </p:sp>
        <p:sp>
          <p:nvSpPr>
            <p:cNvPr id="41995" name="Line 10"/>
            <p:cNvSpPr>
              <a:spLocks noChangeShapeType="1"/>
            </p:cNvSpPr>
            <p:nvPr/>
          </p:nvSpPr>
          <p:spPr bwMode="auto">
            <a:xfrm flipV="1">
              <a:off x="2256" y="1728"/>
              <a:ext cx="48" cy="672"/>
            </a:xfrm>
            <a:prstGeom prst="line">
              <a:avLst/>
            </a:prstGeom>
            <a:noFill/>
            <a:ln w="19050">
              <a:solidFill>
                <a:schemeClr val="tx1"/>
              </a:solidFill>
              <a:round/>
              <a:headEnd/>
              <a:tailEnd type="triangle" w="med" len="med"/>
            </a:ln>
          </p:spPr>
          <p:txBody>
            <a:bodyPr/>
            <a:lstStyle/>
            <a:p>
              <a:endParaRPr lang="en-US"/>
            </a:p>
          </p:txBody>
        </p:sp>
        <p:sp>
          <p:nvSpPr>
            <p:cNvPr id="41996" name="Text Box 11"/>
            <p:cNvSpPr txBox="1">
              <a:spLocks noChangeArrowheads="1"/>
            </p:cNvSpPr>
            <p:nvPr/>
          </p:nvSpPr>
          <p:spPr bwMode="auto">
            <a:xfrm>
              <a:off x="3360" y="1152"/>
              <a:ext cx="1920" cy="231"/>
            </a:xfrm>
            <a:prstGeom prst="rect">
              <a:avLst/>
            </a:prstGeom>
            <a:noFill/>
            <a:ln w="9525">
              <a:noFill/>
              <a:miter lim="800000"/>
              <a:headEnd/>
              <a:tailEnd/>
            </a:ln>
          </p:spPr>
          <p:txBody>
            <a:bodyPr>
              <a:spAutoFit/>
            </a:bodyPr>
            <a:lstStyle/>
            <a:p>
              <a:pPr>
                <a:spcBef>
                  <a:spcPct val="50000"/>
                </a:spcBef>
              </a:pPr>
              <a:r>
                <a:rPr lang="en-US" sz="1800">
                  <a:solidFill>
                    <a:srgbClr val="00FF00"/>
                  </a:solidFill>
                  <a:latin typeface="Verdana" pitchFamily="34" charset="0"/>
                </a:rPr>
                <a:t>Inputs must be specified</a:t>
              </a:r>
            </a:p>
          </p:txBody>
        </p:sp>
        <p:sp>
          <p:nvSpPr>
            <p:cNvPr id="41997" name="Line 12"/>
            <p:cNvSpPr>
              <a:spLocks noChangeShapeType="1"/>
            </p:cNvSpPr>
            <p:nvPr/>
          </p:nvSpPr>
          <p:spPr bwMode="auto">
            <a:xfrm flipH="1">
              <a:off x="3840" y="1344"/>
              <a:ext cx="240" cy="192"/>
            </a:xfrm>
            <a:prstGeom prst="line">
              <a:avLst/>
            </a:prstGeom>
            <a:noFill/>
            <a:ln w="19050">
              <a:solidFill>
                <a:srgbClr val="00FF00"/>
              </a:solidFill>
              <a:round/>
              <a:headEnd/>
              <a:tailEnd type="triangle" w="med" len="med"/>
            </a:ln>
          </p:spPr>
          <p:txBody>
            <a:bodyPr/>
            <a:lstStyle/>
            <a:p>
              <a:endParaRPr lang="en-US"/>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57200" y="0"/>
            <a:ext cx="8229600" cy="715963"/>
          </a:xfrm>
        </p:spPr>
        <p:txBody>
          <a:bodyPr/>
          <a:lstStyle/>
          <a:p>
            <a:pPr eaLnBrk="1" hangingPunct="1"/>
            <a:r>
              <a:rPr lang="en-US" smtClean="0"/>
              <a:t>User-defined Functions</a:t>
            </a:r>
          </a:p>
        </p:txBody>
      </p:sp>
      <p:sp>
        <p:nvSpPr>
          <p:cNvPr id="43011" name="Rectangle 3"/>
          <p:cNvSpPr>
            <a:spLocks noGrp="1" noChangeArrowheads="1"/>
          </p:cNvSpPr>
          <p:nvPr>
            <p:ph type="body" idx="1"/>
          </p:nvPr>
        </p:nvSpPr>
        <p:spPr>
          <a:xfrm>
            <a:off x="381000" y="1066800"/>
            <a:ext cx="8229600" cy="762000"/>
          </a:xfrm>
        </p:spPr>
        <p:txBody>
          <a:bodyPr/>
          <a:lstStyle/>
          <a:p>
            <a:pPr eaLnBrk="1" hangingPunct="1"/>
            <a:r>
              <a:rPr lang="en-US" smtClean="0"/>
              <a:t>Functions look exactly like scripts, but for </a:t>
            </a:r>
            <a:r>
              <a:rPr lang="en-US" b="1" smtClean="0"/>
              <a:t>ONE</a:t>
            </a:r>
            <a:r>
              <a:rPr lang="en-US" smtClean="0"/>
              <a:t> difference</a:t>
            </a:r>
          </a:p>
          <a:p>
            <a:pPr lvl="2" eaLnBrk="1" hangingPunct="1"/>
            <a:r>
              <a:rPr lang="en-US" smtClean="0"/>
              <a:t>Functions must have a function declaration</a:t>
            </a:r>
          </a:p>
        </p:txBody>
      </p:sp>
      <p:pic>
        <p:nvPicPr>
          <p:cNvPr id="43012" name="Picture 4"/>
          <p:cNvPicPr>
            <a:picLocks noChangeAspect="1" noChangeArrowheads="1"/>
          </p:cNvPicPr>
          <p:nvPr/>
        </p:nvPicPr>
        <p:blipFill>
          <a:blip r:embed="rId3" cstate="print"/>
          <a:srcRect b="12955"/>
          <a:stretch>
            <a:fillRect/>
          </a:stretch>
        </p:blipFill>
        <p:spPr bwMode="auto">
          <a:xfrm>
            <a:off x="1422400" y="1905000"/>
            <a:ext cx="7721600" cy="4095750"/>
          </a:xfrm>
          <a:prstGeom prst="rect">
            <a:avLst/>
          </a:prstGeom>
          <a:noFill/>
          <a:ln w="9525">
            <a:noFill/>
            <a:miter lim="800000"/>
            <a:headEnd/>
            <a:tailEnd/>
          </a:ln>
        </p:spPr>
      </p:pic>
      <p:sp>
        <p:nvSpPr>
          <p:cNvPr id="43013" name="Text Box 5"/>
          <p:cNvSpPr txBox="1">
            <a:spLocks noChangeArrowheads="1"/>
          </p:cNvSpPr>
          <p:nvPr/>
        </p:nvSpPr>
        <p:spPr bwMode="auto">
          <a:xfrm>
            <a:off x="5486400" y="3276600"/>
            <a:ext cx="3387725" cy="641350"/>
          </a:xfrm>
          <a:prstGeom prst="rect">
            <a:avLst/>
          </a:prstGeom>
          <a:noFill/>
          <a:ln w="9525">
            <a:noFill/>
            <a:miter lim="800000"/>
            <a:headEnd/>
            <a:tailEnd/>
          </a:ln>
        </p:spPr>
        <p:txBody>
          <a:bodyPr>
            <a:spAutoFit/>
          </a:bodyPr>
          <a:lstStyle/>
          <a:p>
            <a:pPr>
              <a:spcBef>
                <a:spcPct val="50000"/>
              </a:spcBef>
            </a:pPr>
            <a:r>
              <a:rPr lang="en-US" sz="1800" b="1" i="1">
                <a:solidFill>
                  <a:srgbClr val="FF3300"/>
                </a:solidFill>
                <a:latin typeface="Verdana" pitchFamily="34" charset="0"/>
              </a:rPr>
              <a:t>Online Help file have % comments</a:t>
            </a:r>
          </a:p>
        </p:txBody>
      </p:sp>
      <p:sp>
        <p:nvSpPr>
          <p:cNvPr id="43014" name="Text Box 6"/>
          <p:cNvSpPr txBox="1">
            <a:spLocks noChangeArrowheads="1"/>
          </p:cNvSpPr>
          <p:nvPr/>
        </p:nvSpPr>
        <p:spPr bwMode="auto">
          <a:xfrm>
            <a:off x="0" y="3657600"/>
            <a:ext cx="3000375" cy="366713"/>
          </a:xfrm>
          <a:prstGeom prst="rect">
            <a:avLst/>
          </a:prstGeom>
          <a:noFill/>
          <a:ln w="9525">
            <a:noFill/>
            <a:miter lim="800000"/>
            <a:headEnd/>
            <a:tailEnd/>
          </a:ln>
        </p:spPr>
        <p:txBody>
          <a:bodyPr>
            <a:spAutoFit/>
          </a:bodyPr>
          <a:lstStyle/>
          <a:p>
            <a:pPr>
              <a:spcBef>
                <a:spcPct val="50000"/>
              </a:spcBef>
            </a:pPr>
            <a:r>
              <a:rPr lang="en-US" sz="1800" b="1" i="1" dirty="0">
                <a:solidFill>
                  <a:srgbClr val="0000FF"/>
                </a:solidFill>
                <a:latin typeface="Verdana" pitchFamily="34" charset="0"/>
              </a:rPr>
              <a:t>Function declaration</a:t>
            </a:r>
          </a:p>
        </p:txBody>
      </p:sp>
      <p:sp>
        <p:nvSpPr>
          <p:cNvPr id="43015" name="Text Box 8"/>
          <p:cNvSpPr txBox="1">
            <a:spLocks noChangeArrowheads="1"/>
          </p:cNvSpPr>
          <p:nvPr/>
        </p:nvSpPr>
        <p:spPr bwMode="auto">
          <a:xfrm>
            <a:off x="6400800" y="5334000"/>
            <a:ext cx="2384425" cy="366713"/>
          </a:xfrm>
          <a:prstGeom prst="rect">
            <a:avLst/>
          </a:prstGeom>
          <a:noFill/>
          <a:ln w="9525">
            <a:noFill/>
            <a:miter lim="800000"/>
            <a:headEnd/>
            <a:tailEnd/>
          </a:ln>
        </p:spPr>
        <p:txBody>
          <a:bodyPr>
            <a:spAutoFit/>
          </a:bodyPr>
          <a:lstStyle/>
          <a:p>
            <a:pPr>
              <a:spcBef>
                <a:spcPct val="50000"/>
              </a:spcBef>
            </a:pPr>
            <a:r>
              <a:rPr lang="en-US" sz="1800" b="1" i="1">
                <a:solidFill>
                  <a:srgbClr val="0000FF"/>
                </a:solidFill>
                <a:latin typeface="Verdana" pitchFamily="34" charset="0"/>
              </a:rPr>
              <a:t>Inputs</a:t>
            </a:r>
          </a:p>
        </p:txBody>
      </p:sp>
      <p:sp>
        <p:nvSpPr>
          <p:cNvPr id="43016" name="Text Box 9"/>
          <p:cNvSpPr txBox="1">
            <a:spLocks noChangeArrowheads="1"/>
          </p:cNvSpPr>
          <p:nvPr/>
        </p:nvSpPr>
        <p:spPr bwMode="auto">
          <a:xfrm>
            <a:off x="5943600" y="4800600"/>
            <a:ext cx="2384425" cy="366713"/>
          </a:xfrm>
          <a:prstGeom prst="rect">
            <a:avLst/>
          </a:prstGeom>
          <a:noFill/>
          <a:ln w="9525">
            <a:noFill/>
            <a:miter lim="800000"/>
            <a:headEnd/>
            <a:tailEnd/>
          </a:ln>
        </p:spPr>
        <p:txBody>
          <a:bodyPr>
            <a:spAutoFit/>
          </a:bodyPr>
          <a:lstStyle/>
          <a:p>
            <a:pPr>
              <a:spcBef>
                <a:spcPct val="50000"/>
              </a:spcBef>
            </a:pPr>
            <a:r>
              <a:rPr lang="en-US" sz="1800" b="1" i="1" dirty="0">
                <a:solidFill>
                  <a:srgbClr val="0000FF"/>
                </a:solidFill>
                <a:latin typeface="Verdana" pitchFamily="34" charset="0"/>
              </a:rPr>
              <a:t>Outputs</a:t>
            </a:r>
          </a:p>
        </p:txBody>
      </p:sp>
      <p:sp>
        <p:nvSpPr>
          <p:cNvPr id="43017" name="Line 10"/>
          <p:cNvSpPr>
            <a:spLocks noChangeShapeType="1"/>
          </p:cNvSpPr>
          <p:nvPr/>
        </p:nvSpPr>
        <p:spPr bwMode="auto">
          <a:xfrm flipH="1" flipV="1">
            <a:off x="5065713" y="3414713"/>
            <a:ext cx="461962" cy="319087"/>
          </a:xfrm>
          <a:prstGeom prst="line">
            <a:avLst/>
          </a:prstGeom>
          <a:noFill/>
          <a:ln w="19050">
            <a:solidFill>
              <a:schemeClr val="tx1"/>
            </a:solidFill>
            <a:round/>
            <a:headEnd/>
            <a:tailEnd type="triangle" w="med" len="med"/>
          </a:ln>
        </p:spPr>
        <p:txBody>
          <a:bodyPr/>
          <a:lstStyle/>
          <a:p>
            <a:endParaRPr lang="en-US"/>
          </a:p>
        </p:txBody>
      </p:sp>
      <p:sp>
        <p:nvSpPr>
          <p:cNvPr id="43018" name="Line 11"/>
          <p:cNvSpPr>
            <a:spLocks noChangeShapeType="1"/>
          </p:cNvSpPr>
          <p:nvPr/>
        </p:nvSpPr>
        <p:spPr bwMode="auto">
          <a:xfrm flipH="1">
            <a:off x="4757738" y="3733800"/>
            <a:ext cx="769937" cy="160338"/>
          </a:xfrm>
          <a:prstGeom prst="line">
            <a:avLst/>
          </a:prstGeom>
          <a:noFill/>
          <a:ln w="19050">
            <a:solidFill>
              <a:schemeClr val="tx1"/>
            </a:solidFill>
            <a:round/>
            <a:headEnd/>
            <a:tailEnd type="triangle" w="med" len="med"/>
          </a:ln>
        </p:spPr>
        <p:txBody>
          <a:bodyPr/>
          <a:lstStyle/>
          <a:p>
            <a:endParaRPr lang="en-US"/>
          </a:p>
        </p:txBody>
      </p:sp>
      <p:sp>
        <p:nvSpPr>
          <p:cNvPr id="43019" name="Line 12"/>
          <p:cNvSpPr>
            <a:spLocks noChangeShapeType="1"/>
          </p:cNvSpPr>
          <p:nvPr/>
        </p:nvSpPr>
        <p:spPr bwMode="auto">
          <a:xfrm flipH="1">
            <a:off x="5373688" y="3733800"/>
            <a:ext cx="153987" cy="320675"/>
          </a:xfrm>
          <a:prstGeom prst="line">
            <a:avLst/>
          </a:prstGeom>
          <a:noFill/>
          <a:ln w="19050">
            <a:solidFill>
              <a:schemeClr val="tx1"/>
            </a:solidFill>
            <a:round/>
            <a:headEnd/>
            <a:tailEnd type="triangle" w="med" len="med"/>
          </a:ln>
        </p:spPr>
        <p:txBody>
          <a:bodyPr/>
          <a:lstStyle/>
          <a:p>
            <a:endParaRPr lang="en-US"/>
          </a:p>
        </p:txBody>
      </p:sp>
      <p:sp>
        <p:nvSpPr>
          <p:cNvPr id="43020" name="Line 13"/>
          <p:cNvSpPr>
            <a:spLocks noChangeShapeType="1"/>
          </p:cNvSpPr>
          <p:nvPr/>
        </p:nvSpPr>
        <p:spPr bwMode="auto">
          <a:xfrm>
            <a:off x="1371600" y="3962400"/>
            <a:ext cx="762000" cy="914400"/>
          </a:xfrm>
          <a:prstGeom prst="line">
            <a:avLst/>
          </a:prstGeom>
          <a:noFill/>
          <a:ln w="19050">
            <a:solidFill>
              <a:srgbClr val="0000FF"/>
            </a:solidFill>
            <a:round/>
            <a:headEnd/>
            <a:tailEnd type="triangle" w="med" len="med"/>
          </a:ln>
        </p:spPr>
        <p:txBody>
          <a:bodyPr/>
          <a:lstStyle/>
          <a:p>
            <a:endParaRPr lang="en-US"/>
          </a:p>
        </p:txBody>
      </p:sp>
      <p:sp>
        <p:nvSpPr>
          <p:cNvPr id="43021" name="Line 14"/>
          <p:cNvSpPr>
            <a:spLocks noChangeShapeType="1"/>
          </p:cNvSpPr>
          <p:nvPr/>
        </p:nvSpPr>
        <p:spPr bwMode="auto">
          <a:xfrm flipH="1" flipV="1">
            <a:off x="5562600" y="4953000"/>
            <a:ext cx="381000" cy="0"/>
          </a:xfrm>
          <a:prstGeom prst="line">
            <a:avLst/>
          </a:prstGeom>
          <a:noFill/>
          <a:ln w="19050">
            <a:solidFill>
              <a:srgbClr val="0000FF"/>
            </a:solidFill>
            <a:round/>
            <a:headEnd/>
            <a:tailEnd type="triangle" w="med" len="med"/>
          </a:ln>
        </p:spPr>
        <p:txBody>
          <a:bodyPr/>
          <a:lstStyle/>
          <a:p>
            <a:endParaRPr lang="en-US"/>
          </a:p>
        </p:txBody>
      </p:sp>
      <p:sp>
        <p:nvSpPr>
          <p:cNvPr id="43022" name="Line 15"/>
          <p:cNvSpPr>
            <a:spLocks noChangeShapeType="1"/>
          </p:cNvSpPr>
          <p:nvPr/>
        </p:nvSpPr>
        <p:spPr bwMode="auto">
          <a:xfrm flipH="1" flipV="1">
            <a:off x="4343400" y="5029200"/>
            <a:ext cx="2133600" cy="457200"/>
          </a:xfrm>
          <a:prstGeom prst="line">
            <a:avLst/>
          </a:prstGeom>
          <a:noFill/>
          <a:ln w="19050">
            <a:solidFill>
              <a:srgbClr val="0000FF"/>
            </a:solidFill>
            <a:round/>
            <a:headEnd/>
            <a:tailEnd type="triangle" w="med" len="med"/>
          </a:ln>
        </p:spPr>
        <p:txBody>
          <a:bodyPr/>
          <a:lstStyle/>
          <a:p>
            <a:endParaRPr lang="en-US"/>
          </a:p>
        </p:txBody>
      </p:sp>
      <p:sp>
        <p:nvSpPr>
          <p:cNvPr id="43023" name="Text Box 18"/>
          <p:cNvSpPr txBox="1">
            <a:spLocks noChangeArrowheads="1"/>
          </p:cNvSpPr>
          <p:nvPr/>
        </p:nvSpPr>
        <p:spPr bwMode="auto">
          <a:xfrm>
            <a:off x="5257800" y="5791200"/>
            <a:ext cx="3000375" cy="779463"/>
          </a:xfrm>
          <a:prstGeom prst="rect">
            <a:avLst/>
          </a:prstGeom>
          <a:noFill/>
          <a:ln w="9525">
            <a:noFill/>
            <a:miter lim="800000"/>
            <a:headEnd/>
            <a:tailEnd/>
          </a:ln>
        </p:spPr>
        <p:txBody>
          <a:bodyPr>
            <a:spAutoFit/>
          </a:bodyPr>
          <a:lstStyle/>
          <a:p>
            <a:pPr>
              <a:spcBef>
                <a:spcPct val="50000"/>
              </a:spcBef>
            </a:pPr>
            <a:r>
              <a:rPr lang="en-US" sz="1800" b="1" i="1" dirty="0">
                <a:solidFill>
                  <a:srgbClr val="FF6600"/>
                </a:solidFill>
                <a:latin typeface="Verdana" pitchFamily="34" charset="0"/>
              </a:rPr>
              <a:t>The “meat” of the</a:t>
            </a:r>
          </a:p>
          <a:p>
            <a:pPr>
              <a:spcBef>
                <a:spcPct val="50000"/>
              </a:spcBef>
            </a:pPr>
            <a:r>
              <a:rPr lang="en-US" sz="1800" b="1" i="1" dirty="0">
                <a:solidFill>
                  <a:srgbClr val="FF6600"/>
                </a:solidFill>
                <a:latin typeface="Verdana" pitchFamily="34" charset="0"/>
              </a:rPr>
              <a:t>function code</a:t>
            </a:r>
          </a:p>
        </p:txBody>
      </p:sp>
      <p:sp>
        <p:nvSpPr>
          <p:cNvPr id="43024" name="AutoShape 20"/>
          <p:cNvSpPr>
            <a:spLocks/>
          </p:cNvSpPr>
          <p:nvPr/>
        </p:nvSpPr>
        <p:spPr bwMode="auto">
          <a:xfrm>
            <a:off x="3657600" y="5181600"/>
            <a:ext cx="1981200" cy="1066800"/>
          </a:xfrm>
          <a:prstGeom prst="rightBrace">
            <a:avLst>
              <a:gd name="adj1" fmla="val 8333"/>
              <a:gd name="adj2" fmla="val 50000"/>
            </a:avLst>
          </a:prstGeom>
          <a:noFill/>
          <a:ln w="9525">
            <a:solidFill>
              <a:schemeClr val="tx1"/>
            </a:solidFill>
            <a:round/>
            <a:headEnd/>
            <a:tailEnd/>
          </a:ln>
        </p:spPr>
        <p:txBody>
          <a:bodyPr wrap="none" anchor="ctr"/>
          <a:lstStyle/>
          <a:p>
            <a:endParaRPr lang="en-US"/>
          </a:p>
        </p:txBody>
      </p:sp>
      <p:sp>
        <p:nvSpPr>
          <p:cNvPr id="17" name="Line 15"/>
          <p:cNvSpPr>
            <a:spLocks noChangeShapeType="1"/>
          </p:cNvSpPr>
          <p:nvPr/>
        </p:nvSpPr>
        <p:spPr bwMode="auto">
          <a:xfrm flipH="1">
            <a:off x="5105400" y="4114800"/>
            <a:ext cx="1600200" cy="685800"/>
          </a:xfrm>
          <a:prstGeom prst="line">
            <a:avLst/>
          </a:prstGeom>
          <a:noFill/>
          <a:ln w="19050">
            <a:solidFill>
              <a:srgbClr val="0000FF"/>
            </a:solidFill>
            <a:round/>
            <a:headEnd/>
            <a:tailEnd type="triangle" w="med" len="med"/>
          </a:ln>
        </p:spPr>
        <p:txBody>
          <a:bodyPr/>
          <a:lstStyle/>
          <a:p>
            <a:endParaRPr lang="en-US"/>
          </a:p>
        </p:txBody>
      </p:sp>
      <p:sp>
        <p:nvSpPr>
          <p:cNvPr id="18" name="Text Box 9"/>
          <p:cNvSpPr txBox="1">
            <a:spLocks noChangeArrowheads="1"/>
          </p:cNvSpPr>
          <p:nvPr/>
        </p:nvSpPr>
        <p:spPr bwMode="auto">
          <a:xfrm>
            <a:off x="6629400" y="3962400"/>
            <a:ext cx="2384425" cy="366713"/>
          </a:xfrm>
          <a:prstGeom prst="rect">
            <a:avLst/>
          </a:prstGeom>
          <a:noFill/>
          <a:ln w="9525">
            <a:noFill/>
            <a:miter lim="800000"/>
            <a:headEnd/>
            <a:tailEnd/>
          </a:ln>
        </p:spPr>
        <p:txBody>
          <a:bodyPr>
            <a:spAutoFit/>
          </a:bodyPr>
          <a:lstStyle/>
          <a:p>
            <a:pPr>
              <a:spcBef>
                <a:spcPct val="50000"/>
              </a:spcBef>
            </a:pPr>
            <a:r>
              <a:rPr lang="en-US" sz="1800" b="1" i="1" dirty="0">
                <a:solidFill>
                  <a:srgbClr val="0000FF"/>
                </a:solidFill>
                <a:latin typeface="Verdana" pitchFamily="34" charset="0"/>
              </a:rPr>
              <a:t>f</a:t>
            </a:r>
            <a:r>
              <a:rPr lang="en-US" sz="1800" b="1" i="1" dirty="0" smtClean="0">
                <a:solidFill>
                  <a:srgbClr val="0000FF"/>
                </a:solidFill>
                <a:latin typeface="Verdana" pitchFamily="34" charset="0"/>
              </a:rPr>
              <a:t>unction name</a:t>
            </a:r>
            <a:endParaRPr lang="en-US" sz="1800" b="1" i="1" dirty="0">
              <a:solidFill>
                <a:srgbClr val="0000FF"/>
              </a:solidFill>
              <a:latin typeface="Verdana"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US" smtClean="0"/>
              <a:t>Right_Triangle Function</a:t>
            </a:r>
          </a:p>
        </p:txBody>
      </p:sp>
      <p:sp>
        <p:nvSpPr>
          <p:cNvPr id="44035" name="Text Box 6"/>
          <p:cNvSpPr txBox="1">
            <a:spLocks noChangeArrowheads="1"/>
          </p:cNvSpPr>
          <p:nvPr/>
        </p:nvSpPr>
        <p:spPr bwMode="auto">
          <a:xfrm>
            <a:off x="685800" y="1219200"/>
            <a:ext cx="7467600" cy="2427288"/>
          </a:xfrm>
          <a:prstGeom prst="rect">
            <a:avLst/>
          </a:prstGeom>
          <a:noFill/>
          <a:ln w="9525">
            <a:noFill/>
            <a:miter lim="800000"/>
            <a:headEnd/>
            <a:tailEnd/>
          </a:ln>
        </p:spPr>
        <p:txBody>
          <a:bodyPr>
            <a:spAutoFit/>
          </a:bodyPr>
          <a:lstStyle/>
          <a:p>
            <a:r>
              <a:rPr lang="en-US" sz="1800" dirty="0"/>
              <a:t>%This right-triangle function calculates the hypotenuse if you know the</a:t>
            </a:r>
          </a:p>
          <a:p>
            <a:r>
              <a:rPr lang="en-US" sz="1800" dirty="0"/>
              <a:t>%length of the two legs, assume a and b are the lengths of 2 sides of a</a:t>
            </a:r>
          </a:p>
          <a:p>
            <a:r>
              <a:rPr lang="en-US" sz="1800" dirty="0"/>
              <a:t>%right %triangle this Calculate the length of the other side (the</a:t>
            </a:r>
          </a:p>
          <a:p>
            <a:r>
              <a:rPr lang="en-US" sz="1800" dirty="0"/>
              <a:t>%hypotenuse, c) using the  Pythagorean formula: c^2=a^2 + b^2 </a:t>
            </a:r>
          </a:p>
          <a:p>
            <a:r>
              <a:rPr lang="en-US" sz="1800" dirty="0"/>
              <a:t> </a:t>
            </a:r>
          </a:p>
          <a:p>
            <a:r>
              <a:rPr lang="en-US" sz="1800" dirty="0">
                <a:solidFill>
                  <a:srgbClr val="FF3300"/>
                </a:solidFill>
              </a:rPr>
              <a:t>function c = </a:t>
            </a:r>
            <a:r>
              <a:rPr lang="en-US" sz="1800" dirty="0" err="1">
                <a:solidFill>
                  <a:srgbClr val="FF3300"/>
                </a:solidFill>
              </a:rPr>
              <a:t>right_triangle</a:t>
            </a:r>
            <a:r>
              <a:rPr lang="en-US" sz="1800" dirty="0">
                <a:solidFill>
                  <a:srgbClr val="FF3300"/>
                </a:solidFill>
              </a:rPr>
              <a:t>(</a:t>
            </a:r>
            <a:r>
              <a:rPr lang="en-US" sz="1800" dirty="0" err="1">
                <a:solidFill>
                  <a:srgbClr val="FF3300"/>
                </a:solidFill>
              </a:rPr>
              <a:t>a,b</a:t>
            </a:r>
            <a:r>
              <a:rPr lang="en-US" sz="1800" dirty="0">
                <a:solidFill>
                  <a:srgbClr val="FF3300"/>
                </a:solidFill>
              </a:rPr>
              <a:t>)</a:t>
            </a:r>
          </a:p>
          <a:p>
            <a:r>
              <a:rPr lang="en-US" sz="1800" dirty="0">
                <a:solidFill>
                  <a:srgbClr val="FF3300"/>
                </a:solidFill>
              </a:rPr>
              <a:t>[c] = </a:t>
            </a:r>
            <a:r>
              <a:rPr lang="en-US" sz="1800" dirty="0" err="1">
                <a:solidFill>
                  <a:srgbClr val="FF3300"/>
                </a:solidFill>
              </a:rPr>
              <a:t>sqrt</a:t>
            </a:r>
            <a:r>
              <a:rPr lang="en-US" sz="1800" dirty="0">
                <a:solidFill>
                  <a:srgbClr val="FF3300"/>
                </a:solidFill>
              </a:rPr>
              <a:t>(a*a + b*b); </a:t>
            </a:r>
          </a:p>
          <a:p>
            <a:pPr>
              <a:spcBef>
                <a:spcPct val="50000"/>
              </a:spcBef>
            </a:pPr>
            <a:endParaRPr lang="en-US" sz="1800" dirty="0">
              <a:solidFill>
                <a:srgbClr val="FF3300"/>
              </a:solidFill>
            </a:endParaRPr>
          </a:p>
        </p:txBody>
      </p:sp>
      <p:pic>
        <p:nvPicPr>
          <p:cNvPr id="44036" name="Picture 4"/>
          <p:cNvPicPr>
            <a:picLocks noChangeAspect="1" noChangeArrowheads="1"/>
          </p:cNvPicPr>
          <p:nvPr/>
        </p:nvPicPr>
        <p:blipFill>
          <a:blip r:embed="rId3" cstate="print"/>
          <a:srcRect r="29286" b="42693"/>
          <a:stretch>
            <a:fillRect/>
          </a:stretch>
        </p:blipFill>
        <p:spPr bwMode="auto">
          <a:xfrm>
            <a:off x="2057400" y="3505200"/>
            <a:ext cx="5526024" cy="281940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US" sz="2800" b="0" smtClean="0"/>
              <a:t>For Loops</a:t>
            </a:r>
            <a:br>
              <a:rPr lang="en-US" sz="2800" b="0" smtClean="0"/>
            </a:br>
            <a:endParaRPr lang="en-US" sz="2800" b="0" smtClean="0"/>
          </a:p>
        </p:txBody>
      </p:sp>
      <p:sp>
        <p:nvSpPr>
          <p:cNvPr id="49155" name="Rectangle 3"/>
          <p:cNvSpPr>
            <a:spLocks noGrp="1" noChangeArrowheads="1"/>
          </p:cNvSpPr>
          <p:nvPr>
            <p:ph type="body" idx="1"/>
          </p:nvPr>
        </p:nvSpPr>
        <p:spPr/>
        <p:txBody>
          <a:bodyPr/>
          <a:lstStyle/>
          <a:p>
            <a:pPr marL="381000" indent="-381000" eaLnBrk="1" hangingPunct="1">
              <a:lnSpc>
                <a:spcPct val="90000"/>
              </a:lnSpc>
            </a:pPr>
            <a:r>
              <a:rPr lang="en-US" sz="1400" b="1" smtClean="0"/>
              <a:t>All of the loop structures in matlab are started with a keyword such as </a:t>
            </a:r>
            <a:r>
              <a:rPr lang="en-US" sz="1400" b="1" smtClean="0">
                <a:solidFill>
                  <a:srgbClr val="0000FF"/>
                </a:solidFill>
              </a:rPr>
              <a:t>"for", or "while"</a:t>
            </a:r>
            <a:r>
              <a:rPr lang="en-US" sz="1400" b="1" smtClean="0"/>
              <a:t> and they all end with the word "end". </a:t>
            </a:r>
          </a:p>
          <a:p>
            <a:pPr marL="381000" indent="-381000" eaLnBrk="1" hangingPunct="1">
              <a:lnSpc>
                <a:spcPct val="90000"/>
              </a:lnSpc>
            </a:pPr>
            <a:r>
              <a:rPr lang="en-US" sz="1400" b="1" smtClean="0"/>
              <a:t>The </a:t>
            </a:r>
            <a:r>
              <a:rPr lang="en-US" sz="1400" b="1" i="1" smtClean="0">
                <a:solidFill>
                  <a:srgbClr val="0000FF"/>
                </a:solidFill>
              </a:rPr>
              <a:t>for loop</a:t>
            </a:r>
            <a:r>
              <a:rPr lang="en-US" sz="1400" b="1" smtClean="0"/>
              <a:t> allows us to repeat certain commands or some action in a predetermined way</a:t>
            </a:r>
          </a:p>
          <a:p>
            <a:pPr marL="381000" indent="-381000" eaLnBrk="1" hangingPunct="1">
              <a:lnSpc>
                <a:spcPct val="90000"/>
              </a:lnSpc>
            </a:pPr>
            <a:r>
              <a:rPr lang="en-US" sz="1400" b="1" smtClean="0"/>
              <a:t>The </a:t>
            </a:r>
            <a:r>
              <a:rPr lang="en-US" sz="1400" b="1" i="1" smtClean="0">
                <a:solidFill>
                  <a:srgbClr val="0000FF"/>
                </a:solidFill>
              </a:rPr>
              <a:t>for loop</a:t>
            </a:r>
            <a:r>
              <a:rPr lang="en-US" sz="1400" b="1" smtClean="0"/>
              <a:t> is written around some set of statements, and you must tell Matlab where to start and where to end.</a:t>
            </a:r>
          </a:p>
          <a:p>
            <a:pPr marL="381000" indent="-381000" eaLnBrk="1" hangingPunct="1">
              <a:lnSpc>
                <a:spcPct val="90000"/>
              </a:lnSpc>
            </a:pPr>
            <a:r>
              <a:rPr lang="en-US" sz="1400" b="1" smtClean="0"/>
              <a:t>Basically, you give a vector in the "for" statement, and Matlab will loop through for each value in the vector: </a:t>
            </a:r>
          </a:p>
          <a:p>
            <a:pPr marL="381000" indent="-381000" eaLnBrk="1" hangingPunct="1">
              <a:lnSpc>
                <a:spcPct val="90000"/>
              </a:lnSpc>
            </a:pPr>
            <a:r>
              <a:rPr lang="en-US" sz="1400" b="1" smtClean="0"/>
              <a:t>For example, a simple loop will go around four times each time changing a loop variable, </a:t>
            </a:r>
            <a:r>
              <a:rPr lang="en-US" sz="1400" b="1" i="1" smtClean="0"/>
              <a:t>j</a:t>
            </a:r>
            <a:r>
              <a:rPr lang="en-US" sz="1400" b="1" smtClean="0"/>
              <a:t>: </a:t>
            </a:r>
          </a:p>
          <a:p>
            <a:pPr marL="381000" indent="-381000" eaLnBrk="1" hangingPunct="1">
              <a:lnSpc>
                <a:spcPct val="90000"/>
              </a:lnSpc>
              <a:buFontTx/>
              <a:buNone/>
            </a:pPr>
            <a:r>
              <a:rPr lang="en-US" sz="1400" b="1" smtClean="0"/>
              <a:t>&gt;&gt; </a:t>
            </a:r>
            <a:r>
              <a:rPr lang="en-US" sz="1400" b="1" smtClean="0">
                <a:solidFill>
                  <a:srgbClr val="0000FF"/>
                </a:solidFill>
              </a:rPr>
              <a:t>for j=1:4</a:t>
            </a:r>
          </a:p>
          <a:p>
            <a:pPr marL="381000" indent="-381000" eaLnBrk="1" hangingPunct="1">
              <a:lnSpc>
                <a:spcPct val="90000"/>
              </a:lnSpc>
              <a:buFontTx/>
              <a:buNone/>
            </a:pPr>
            <a:r>
              <a:rPr lang="en-US" sz="1400" b="1" smtClean="0">
                <a:solidFill>
                  <a:srgbClr val="0000FF"/>
                </a:solidFill>
              </a:rPr>
              <a:t>j</a:t>
            </a:r>
          </a:p>
          <a:p>
            <a:pPr marL="381000" indent="-381000" eaLnBrk="1" hangingPunct="1">
              <a:lnSpc>
                <a:spcPct val="90000"/>
              </a:lnSpc>
              <a:buFontTx/>
              <a:buNone/>
            </a:pPr>
            <a:r>
              <a:rPr lang="en-US" sz="1400" b="1" smtClean="0">
                <a:solidFill>
                  <a:srgbClr val="0000FF"/>
                </a:solidFill>
              </a:rPr>
              <a:t>end</a:t>
            </a:r>
            <a:r>
              <a:rPr lang="en-US" sz="1400" smtClean="0">
                <a:solidFill>
                  <a:srgbClr val="0000FF"/>
                </a:solidFill>
              </a:rPr>
              <a:t> </a:t>
            </a:r>
          </a:p>
          <a:p>
            <a:pPr marL="381000" indent="-381000" eaLnBrk="1" hangingPunct="1">
              <a:lnSpc>
                <a:spcPct val="90000"/>
              </a:lnSpc>
              <a:buFontTx/>
              <a:buNone/>
            </a:pPr>
            <a:endParaRPr lang="en-US" sz="1800" smtClean="0"/>
          </a:p>
          <a:p>
            <a:pPr marL="381000" indent="-381000" eaLnBrk="1" hangingPunct="1">
              <a:lnSpc>
                <a:spcPct val="90000"/>
              </a:lnSpc>
              <a:buFontTx/>
              <a:buNone/>
            </a:pPr>
            <a:r>
              <a:rPr lang="en-US" sz="1800" smtClean="0"/>
              <a:t>When Matlab reads the "for" statement it constructs a vector, [1:4], and </a:t>
            </a:r>
            <a:r>
              <a:rPr lang="en-US" sz="1800" i="1" smtClean="0"/>
              <a:t>j</a:t>
            </a:r>
            <a:r>
              <a:rPr lang="en-US" sz="1800" smtClean="0"/>
              <a:t> will take on each value within the vector in order. Once Matlab reads the "end" statement, it will execute and repeat the loop. Each time the for statement will update the value of </a:t>
            </a:r>
            <a:r>
              <a:rPr lang="en-US" sz="1800" i="1" smtClean="0"/>
              <a:t>j</a:t>
            </a:r>
            <a:r>
              <a:rPr lang="en-US" sz="1800" smtClean="0"/>
              <a:t> and repeat the statements within the loop. In this example it will print out the value of j each time.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r>
              <a:rPr lang="en-US" smtClean="0"/>
              <a:t>for</a:t>
            </a:r>
          </a:p>
        </p:txBody>
      </p:sp>
      <p:sp>
        <p:nvSpPr>
          <p:cNvPr id="50179" name="Rectangle 3"/>
          <p:cNvSpPr>
            <a:spLocks noGrp="1" noChangeArrowheads="1"/>
          </p:cNvSpPr>
          <p:nvPr>
            <p:ph type="body" idx="1"/>
          </p:nvPr>
        </p:nvSpPr>
        <p:spPr>
          <a:xfrm>
            <a:off x="457200" y="1371600"/>
            <a:ext cx="8229600" cy="4953000"/>
          </a:xfrm>
        </p:spPr>
        <p:txBody>
          <a:bodyPr/>
          <a:lstStyle/>
          <a:p>
            <a:pPr eaLnBrk="1" hangingPunct="1">
              <a:lnSpc>
                <a:spcPct val="90000"/>
              </a:lnSpc>
            </a:pPr>
            <a:r>
              <a:rPr lang="en-US" smtClean="0"/>
              <a:t>for loops: use for a definite number of iterations</a:t>
            </a:r>
          </a:p>
          <a:p>
            <a:pPr eaLnBrk="1" hangingPunct="1">
              <a:lnSpc>
                <a:spcPct val="90000"/>
              </a:lnSpc>
            </a:pPr>
            <a:r>
              <a:rPr lang="en-US" smtClean="0"/>
              <a:t>MATLAB syntax:</a:t>
            </a:r>
          </a:p>
          <a:p>
            <a:pPr eaLnBrk="1" hangingPunct="1">
              <a:lnSpc>
                <a:spcPct val="90000"/>
              </a:lnSpc>
            </a:pPr>
            <a:endParaRPr lang="en-US" smtClean="0"/>
          </a:p>
          <a:p>
            <a:pPr eaLnBrk="1" hangingPunct="1">
              <a:lnSpc>
                <a:spcPct val="90000"/>
              </a:lnSpc>
              <a:buFontTx/>
              <a:buNone/>
            </a:pPr>
            <a:r>
              <a:rPr lang="en-US" smtClean="0"/>
              <a:t>				</a:t>
            </a:r>
            <a:r>
              <a:rPr lang="en-US" smtClean="0">
                <a:solidFill>
                  <a:srgbClr val="0000FF"/>
                </a:solidFill>
              </a:rPr>
              <a:t>for</a:t>
            </a:r>
            <a:r>
              <a:rPr lang="en-US" smtClean="0"/>
              <a:t> n=1:100</a:t>
            </a:r>
          </a:p>
          <a:p>
            <a:pPr eaLnBrk="1" hangingPunct="1">
              <a:lnSpc>
                <a:spcPct val="90000"/>
              </a:lnSpc>
              <a:buFontTx/>
              <a:buNone/>
            </a:pPr>
            <a:r>
              <a:rPr lang="en-US" smtClean="0"/>
              <a:t>				    commands</a:t>
            </a:r>
          </a:p>
          <a:p>
            <a:pPr eaLnBrk="1" hangingPunct="1">
              <a:lnSpc>
                <a:spcPct val="90000"/>
              </a:lnSpc>
              <a:buFontTx/>
              <a:buNone/>
            </a:pPr>
            <a:r>
              <a:rPr lang="en-US" smtClean="0"/>
              <a:t>				</a:t>
            </a:r>
            <a:r>
              <a:rPr lang="en-US" smtClean="0">
                <a:solidFill>
                  <a:srgbClr val="0000FF"/>
                </a:solidFill>
              </a:rPr>
              <a:t>end</a:t>
            </a:r>
          </a:p>
          <a:p>
            <a:pPr eaLnBrk="1" hangingPunct="1">
              <a:lnSpc>
                <a:spcPct val="90000"/>
              </a:lnSpc>
            </a:pPr>
            <a:endParaRPr lang="en-US" smtClean="0"/>
          </a:p>
          <a:p>
            <a:pPr eaLnBrk="1" hangingPunct="1">
              <a:lnSpc>
                <a:spcPct val="90000"/>
              </a:lnSpc>
            </a:pPr>
            <a:r>
              <a:rPr lang="en-US" smtClean="0"/>
              <a:t>The loop variable</a:t>
            </a:r>
          </a:p>
          <a:p>
            <a:pPr lvl="2" eaLnBrk="1" hangingPunct="1">
              <a:lnSpc>
                <a:spcPct val="90000"/>
              </a:lnSpc>
            </a:pPr>
            <a:r>
              <a:rPr lang="en-US" smtClean="0"/>
              <a:t>Is defined as a vector</a:t>
            </a:r>
          </a:p>
          <a:p>
            <a:pPr lvl="2" eaLnBrk="1" hangingPunct="1">
              <a:lnSpc>
                <a:spcPct val="90000"/>
              </a:lnSpc>
            </a:pPr>
            <a:r>
              <a:rPr lang="en-US" smtClean="0"/>
              <a:t>Is a scalar within the command block</a:t>
            </a:r>
          </a:p>
          <a:p>
            <a:pPr lvl="2" eaLnBrk="1" hangingPunct="1">
              <a:lnSpc>
                <a:spcPct val="90000"/>
              </a:lnSpc>
            </a:pPr>
            <a:r>
              <a:rPr lang="en-US" smtClean="0"/>
              <a:t>Does not have to have consecutive values </a:t>
            </a:r>
          </a:p>
          <a:p>
            <a:pPr eaLnBrk="1" hangingPunct="1">
              <a:lnSpc>
                <a:spcPct val="90000"/>
              </a:lnSpc>
            </a:pPr>
            <a:r>
              <a:rPr lang="en-US" smtClean="0"/>
              <a:t>The command block</a:t>
            </a:r>
          </a:p>
          <a:p>
            <a:pPr lvl="2" eaLnBrk="1" hangingPunct="1">
              <a:lnSpc>
                <a:spcPct val="90000"/>
              </a:lnSpc>
            </a:pPr>
            <a:r>
              <a:rPr lang="en-US" smtClean="0"/>
              <a:t>Anything between the </a:t>
            </a:r>
            <a:r>
              <a:rPr lang="en-US" b="1" smtClean="0">
                <a:solidFill>
                  <a:srgbClr val="FF6600"/>
                </a:solidFill>
              </a:rPr>
              <a:t>for</a:t>
            </a:r>
            <a:r>
              <a:rPr lang="en-US" smtClean="0"/>
              <a:t> line and the </a:t>
            </a:r>
            <a:r>
              <a:rPr lang="en-US" b="1" smtClean="0">
                <a:solidFill>
                  <a:srgbClr val="FF6600"/>
                </a:solidFill>
              </a:rPr>
              <a:t>end</a:t>
            </a:r>
          </a:p>
          <a:p>
            <a:pPr lvl="2" eaLnBrk="1" hangingPunct="1">
              <a:lnSpc>
                <a:spcPct val="90000"/>
              </a:lnSpc>
            </a:pPr>
            <a:r>
              <a:rPr lang="en-US" b="1" smtClean="0">
                <a:solidFill>
                  <a:srgbClr val="FF6600"/>
                </a:solidFill>
              </a:rPr>
              <a:t>Can have nested loops see notes pages below</a:t>
            </a:r>
          </a:p>
        </p:txBody>
      </p:sp>
      <p:sp>
        <p:nvSpPr>
          <p:cNvPr id="50180" name="Text Box 4"/>
          <p:cNvSpPr txBox="1">
            <a:spLocks noChangeArrowheads="1"/>
          </p:cNvSpPr>
          <p:nvPr/>
        </p:nvSpPr>
        <p:spPr bwMode="auto">
          <a:xfrm>
            <a:off x="5257800" y="1976438"/>
            <a:ext cx="1722438" cy="366712"/>
          </a:xfrm>
          <a:prstGeom prst="rect">
            <a:avLst/>
          </a:prstGeom>
          <a:noFill/>
          <a:ln w="9525">
            <a:noFill/>
            <a:miter lim="800000"/>
            <a:headEnd/>
            <a:tailEnd/>
          </a:ln>
        </p:spPr>
        <p:txBody>
          <a:bodyPr wrap="none">
            <a:spAutoFit/>
          </a:bodyPr>
          <a:lstStyle/>
          <a:p>
            <a:r>
              <a:rPr lang="en-US" sz="1800">
                <a:latin typeface="Verdana" pitchFamily="34" charset="0"/>
              </a:rPr>
              <a:t>Loop variable</a:t>
            </a:r>
          </a:p>
        </p:txBody>
      </p:sp>
      <p:sp>
        <p:nvSpPr>
          <p:cNvPr id="50181" name="Line 5"/>
          <p:cNvSpPr>
            <a:spLocks noChangeShapeType="1"/>
          </p:cNvSpPr>
          <p:nvPr/>
        </p:nvSpPr>
        <p:spPr bwMode="auto">
          <a:xfrm flipH="1">
            <a:off x="4038600" y="2209800"/>
            <a:ext cx="1143000" cy="381000"/>
          </a:xfrm>
          <a:prstGeom prst="line">
            <a:avLst/>
          </a:prstGeom>
          <a:noFill/>
          <a:ln w="19050">
            <a:solidFill>
              <a:schemeClr val="tx1"/>
            </a:solidFill>
            <a:round/>
            <a:headEnd/>
            <a:tailEnd type="triangle" w="med" len="med"/>
          </a:ln>
        </p:spPr>
        <p:txBody>
          <a:bodyPr/>
          <a:lstStyle/>
          <a:p>
            <a:endParaRPr lang="en-US"/>
          </a:p>
        </p:txBody>
      </p:sp>
      <p:sp>
        <p:nvSpPr>
          <p:cNvPr id="50182" name="Text Box 6"/>
          <p:cNvSpPr txBox="1">
            <a:spLocks noChangeArrowheads="1"/>
          </p:cNvSpPr>
          <p:nvPr/>
        </p:nvSpPr>
        <p:spPr bwMode="auto">
          <a:xfrm>
            <a:off x="5791200" y="3276600"/>
            <a:ext cx="2030413" cy="366713"/>
          </a:xfrm>
          <a:prstGeom prst="rect">
            <a:avLst/>
          </a:prstGeom>
          <a:noFill/>
          <a:ln w="9525">
            <a:noFill/>
            <a:miter lim="800000"/>
            <a:headEnd/>
            <a:tailEnd/>
          </a:ln>
        </p:spPr>
        <p:txBody>
          <a:bodyPr wrap="none">
            <a:spAutoFit/>
          </a:bodyPr>
          <a:lstStyle/>
          <a:p>
            <a:r>
              <a:rPr lang="en-US" sz="1800">
                <a:latin typeface="Verdana" pitchFamily="34" charset="0"/>
              </a:rPr>
              <a:t>Command block</a:t>
            </a:r>
          </a:p>
        </p:txBody>
      </p:sp>
      <p:sp>
        <p:nvSpPr>
          <p:cNvPr id="50183" name="Line 7"/>
          <p:cNvSpPr>
            <a:spLocks noChangeShapeType="1"/>
          </p:cNvSpPr>
          <p:nvPr/>
        </p:nvSpPr>
        <p:spPr bwMode="auto">
          <a:xfrm flipH="1" flipV="1">
            <a:off x="5105400" y="3048000"/>
            <a:ext cx="685800" cy="381000"/>
          </a:xfrm>
          <a:prstGeom prst="line">
            <a:avLst/>
          </a:prstGeom>
          <a:noFill/>
          <a:ln w="19050">
            <a:solidFill>
              <a:schemeClr val="tx1"/>
            </a:solidFill>
            <a:round/>
            <a:headEnd/>
            <a:tailEnd type="triangle" w="med" len="med"/>
          </a:ln>
        </p:spPr>
        <p:txBody>
          <a:bodyPr/>
          <a:lstStyle/>
          <a:p>
            <a:endParaRPr lang="en-US"/>
          </a:p>
        </p:txBody>
      </p:sp>
      <p:sp>
        <p:nvSpPr>
          <p:cNvPr id="50184" name="Rectangle 8"/>
          <p:cNvSpPr>
            <a:spLocks noChangeArrowheads="1"/>
          </p:cNvSpPr>
          <p:nvPr/>
        </p:nvSpPr>
        <p:spPr bwMode="auto">
          <a:xfrm>
            <a:off x="3048000" y="2438400"/>
            <a:ext cx="2057400" cy="1219200"/>
          </a:xfrm>
          <a:prstGeom prst="rect">
            <a:avLst/>
          </a:prstGeom>
          <a:no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en-US" sz="2800" b="0" smtClean="0"/>
              <a:t>For Loops: example</a:t>
            </a:r>
            <a:br>
              <a:rPr lang="en-US" sz="2800" b="0" smtClean="0"/>
            </a:br>
            <a:endParaRPr lang="en-US" sz="2800" b="0" smtClean="0"/>
          </a:p>
        </p:txBody>
      </p:sp>
      <p:sp>
        <p:nvSpPr>
          <p:cNvPr id="51203" name="Rectangle 3"/>
          <p:cNvSpPr>
            <a:spLocks noGrp="1" noChangeArrowheads="1"/>
          </p:cNvSpPr>
          <p:nvPr>
            <p:ph type="body" idx="1"/>
          </p:nvPr>
        </p:nvSpPr>
        <p:spPr/>
        <p:txBody>
          <a:bodyPr/>
          <a:lstStyle/>
          <a:p>
            <a:pPr marL="381000" indent="-381000" eaLnBrk="1" hangingPunct="1"/>
            <a:r>
              <a:rPr lang="en-US" b="1" smtClean="0"/>
              <a:t>for i = 1:10;</a:t>
            </a:r>
            <a:r>
              <a:rPr lang="en-US" smtClean="0"/>
              <a:t> </a:t>
            </a:r>
            <a:br>
              <a:rPr lang="en-US" smtClean="0"/>
            </a:br>
            <a:r>
              <a:rPr lang="en-US" smtClean="0"/>
              <a:t> </a:t>
            </a:r>
            <a:r>
              <a:rPr lang="en-US" b="1" smtClean="0"/>
              <a:t>a(i) = i*i;</a:t>
            </a:r>
            <a:r>
              <a:rPr lang="en-US" smtClean="0"/>
              <a:t> </a:t>
            </a:r>
            <a:br>
              <a:rPr lang="en-US" smtClean="0"/>
            </a:br>
            <a:r>
              <a:rPr lang="en-US" b="1" smtClean="0"/>
              <a:t>end</a:t>
            </a:r>
            <a:r>
              <a:rPr lang="en-US" smtClean="0"/>
              <a:t> </a:t>
            </a:r>
            <a:br>
              <a:rPr lang="en-US" smtClean="0"/>
            </a:br>
            <a:r>
              <a:rPr lang="en-US" smtClean="0"/>
              <a:t> </a:t>
            </a:r>
            <a:r>
              <a:rPr lang="en-US" b="1" smtClean="0"/>
              <a:t>a</a:t>
            </a:r>
            <a:r>
              <a:rPr lang="en-US" smtClean="0"/>
              <a:t> </a:t>
            </a:r>
            <a:br>
              <a:rPr lang="en-US" smtClean="0"/>
            </a:br>
            <a:endParaRPr lang="en-US" smtClean="0"/>
          </a:p>
          <a:p>
            <a:pPr marL="381000" indent="-381000" eaLnBrk="1" hangingPunct="1"/>
            <a:r>
              <a:rPr lang="en-US" smtClean="0"/>
              <a:t>a = </a:t>
            </a:r>
          </a:p>
          <a:p>
            <a:pPr marL="381000" indent="-381000" eaLnBrk="1" hangingPunct="1">
              <a:buFontTx/>
              <a:buNone/>
            </a:pPr>
            <a:r>
              <a:rPr lang="en-US" smtClean="0"/>
              <a:t>  1     4     9    16    25    36    49    64    81   100 </a:t>
            </a:r>
          </a:p>
        </p:txBody>
      </p:sp>
      <p:sp>
        <p:nvSpPr>
          <p:cNvPr id="51204" name="Text Box 5"/>
          <p:cNvSpPr txBox="1">
            <a:spLocks noChangeArrowheads="1"/>
          </p:cNvSpPr>
          <p:nvPr/>
        </p:nvSpPr>
        <p:spPr bwMode="auto">
          <a:xfrm>
            <a:off x="457200" y="3733800"/>
            <a:ext cx="6705600" cy="581025"/>
          </a:xfrm>
          <a:prstGeom prst="rect">
            <a:avLst/>
          </a:prstGeom>
          <a:noFill/>
          <a:ln w="9525">
            <a:noFill/>
            <a:miter lim="800000"/>
            <a:headEnd/>
            <a:tailEnd/>
          </a:ln>
        </p:spPr>
        <p:txBody>
          <a:bodyPr>
            <a:spAutoFit/>
          </a:bodyPr>
          <a:lstStyle/>
          <a:p>
            <a:pPr>
              <a:spcBef>
                <a:spcPct val="50000"/>
              </a:spcBef>
            </a:pPr>
            <a:r>
              <a:rPr lang="en-US"/>
              <a:t>All statements between the for and the end statements will be executed as per the command specifications.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6442</TotalTime>
  <Words>1576</Words>
  <Application>Microsoft Macintosh PowerPoint</Application>
  <PresentationFormat>On-screen Show (4:3)</PresentationFormat>
  <Paragraphs>215</Paragraphs>
  <Slides>20</Slides>
  <Notes>20</Notes>
  <HiddenSlides>0</HiddenSlides>
  <MMClips>0</MMClips>
  <ScaleCrop>false</ScaleCrop>
  <HeadingPairs>
    <vt:vector size="6" baseType="variant">
      <vt:variant>
        <vt:lpstr>Design Template</vt:lpstr>
      </vt:variant>
      <vt:variant>
        <vt:i4>1</vt:i4>
      </vt:variant>
      <vt:variant>
        <vt:lpstr>Embedded OLE Servers</vt:lpstr>
      </vt:variant>
      <vt:variant>
        <vt:i4>1</vt:i4>
      </vt:variant>
      <vt:variant>
        <vt:lpstr>Slide Titles</vt:lpstr>
      </vt:variant>
      <vt:variant>
        <vt:i4>20</vt:i4>
      </vt:variant>
    </vt:vector>
  </HeadingPairs>
  <TitlesOfParts>
    <vt:vector size="22" baseType="lpstr">
      <vt:lpstr>Default Design</vt:lpstr>
      <vt:lpstr>Bitmap Image</vt:lpstr>
      <vt:lpstr> Introduction to programming in MATLAB</vt:lpstr>
      <vt:lpstr>Outline</vt:lpstr>
      <vt:lpstr>But Sir, I am a biology Major</vt:lpstr>
      <vt:lpstr>MATLAB = MATrix LABoratory</vt:lpstr>
      <vt:lpstr>Slide 5</vt:lpstr>
      <vt:lpstr>Slide 6</vt:lpstr>
      <vt:lpstr>Docking/Undocking:</vt:lpstr>
      <vt:lpstr>MATLAB Basics</vt:lpstr>
      <vt:lpstr>Command Window</vt:lpstr>
      <vt:lpstr>Scripts: the Editor (“.m” files)</vt:lpstr>
      <vt:lpstr>Do Your Real Work (Scripts) in The Editor, where you make .m Files</vt:lpstr>
      <vt:lpstr>Scripts: Overview</vt:lpstr>
      <vt:lpstr>Scripts: Exercise 1</vt:lpstr>
      <vt:lpstr>Why Script when can make function</vt:lpstr>
      <vt:lpstr>User-defined Functions</vt:lpstr>
      <vt:lpstr>User-defined Functions</vt:lpstr>
      <vt:lpstr>Right_Triangle Function</vt:lpstr>
      <vt:lpstr>For Loops </vt:lpstr>
      <vt:lpstr>for</vt:lpstr>
      <vt:lpstr>For Loops: example </vt:lpstr>
    </vt:vector>
  </TitlesOfParts>
  <Company>N/A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6.094 Introduction to programming in MATLAB</dc:title>
  <dc:creator>Danilo Scepanovic</dc:creator>
  <cp:lastModifiedBy>Jeff Krause</cp:lastModifiedBy>
  <cp:revision>303</cp:revision>
  <dcterms:created xsi:type="dcterms:W3CDTF">2010-07-18T11:59:56Z</dcterms:created>
  <dcterms:modified xsi:type="dcterms:W3CDTF">2010-07-18T12:00:34Z</dcterms:modified>
</cp:coreProperties>
</file>